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9" r:id="rId2"/>
    <p:sldId id="312" r:id="rId3"/>
    <p:sldId id="327" r:id="rId4"/>
    <p:sldId id="32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37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26BA3-60B3-8A0A-BB8B-E88E7E59C0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2E83BC8-9628-EE74-2ABF-73B5E749AA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8A405A-C22B-34B9-D3DF-7DD8CF2D1C5F}"/>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5" name="Footer Placeholder 4">
            <a:extLst>
              <a:ext uri="{FF2B5EF4-FFF2-40B4-BE49-F238E27FC236}">
                <a16:creationId xmlns:a16="http://schemas.microsoft.com/office/drawing/2014/main" id="{4F00ED18-A696-25F9-ECD0-4D4271910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54F92A-FB5A-BF26-7611-C3D772322461}"/>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2391362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25C3-7FB5-1C9B-4BB2-B71F6EA7E5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8A6FF6C-60BC-0DF3-C571-5978A5D8CB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14710D-0C8A-A709-EC33-22BDCB9D387B}"/>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5" name="Footer Placeholder 4">
            <a:extLst>
              <a:ext uri="{FF2B5EF4-FFF2-40B4-BE49-F238E27FC236}">
                <a16:creationId xmlns:a16="http://schemas.microsoft.com/office/drawing/2014/main" id="{FA69A565-082F-19F8-F50E-FC19202A00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3C0AA0-A97D-BD4B-C43D-EAFFEBF4333A}"/>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3986692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F9AA07-3162-E9FF-6D62-1835BB86C6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30C0AC-1AB9-B7B7-C5C5-4B6311647A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5E8485-795A-6BA5-DF60-AAC15931E4C7}"/>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5" name="Footer Placeholder 4">
            <a:extLst>
              <a:ext uri="{FF2B5EF4-FFF2-40B4-BE49-F238E27FC236}">
                <a16:creationId xmlns:a16="http://schemas.microsoft.com/office/drawing/2014/main" id="{A521D379-E0AF-7FC4-3F67-7D4CC46E0C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49BD88-2E87-CCC4-58CA-151CBD3D24BF}"/>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2740377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39937-8586-FA23-CE0B-35BFDD6AAB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F0814B-A961-018B-5D22-477A92E696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4EE454-160C-10A8-87AD-1B8406924D89}"/>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5" name="Footer Placeholder 4">
            <a:extLst>
              <a:ext uri="{FF2B5EF4-FFF2-40B4-BE49-F238E27FC236}">
                <a16:creationId xmlns:a16="http://schemas.microsoft.com/office/drawing/2014/main" id="{6F3D7906-CD0C-17D0-8EC0-ED92523A58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50B35-CDD1-EA06-8719-7BDD7A521C76}"/>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1308078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45882-9EB4-03F3-A318-DCC6D90F34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49DF78-E366-DBA6-E27E-9BDBBDA6D7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1E4608-56AF-31CA-A73B-3336D540A888}"/>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5" name="Footer Placeholder 4">
            <a:extLst>
              <a:ext uri="{FF2B5EF4-FFF2-40B4-BE49-F238E27FC236}">
                <a16:creationId xmlns:a16="http://schemas.microsoft.com/office/drawing/2014/main" id="{0466662D-B0AA-5064-1FF3-9BEBEB962A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2BEA6-D010-6693-2452-F4E0E4E8442D}"/>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2514755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F7593-4CF0-E899-3B6C-9879B47B9B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3A2DAB-8F4D-0249-A359-9D5551B4E2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DD765D-8C1B-C85A-D318-4D7F4C8C46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4B87CE-C883-24EC-AB6B-F14E5DF66F26}"/>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6" name="Footer Placeholder 5">
            <a:extLst>
              <a:ext uri="{FF2B5EF4-FFF2-40B4-BE49-F238E27FC236}">
                <a16:creationId xmlns:a16="http://schemas.microsoft.com/office/drawing/2014/main" id="{90FAD22A-7761-088F-5B13-D7C5023B8F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F9A355-C963-1246-A0A1-DF415DB8E447}"/>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174335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37DE7-4614-0784-C40B-55D1EE1709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A5ABEC-9901-F213-1AD2-68F669650F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5DADA0-E5B4-D246-5B10-EBC338DF8E8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1F584E-D8FF-1403-F367-962D3C63E8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BD1C8E-E341-BB43-FC5A-7E4954BF0E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C5C4DE-F941-7E57-E284-42D65C2DF7F4}"/>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8" name="Footer Placeholder 7">
            <a:extLst>
              <a:ext uri="{FF2B5EF4-FFF2-40B4-BE49-F238E27FC236}">
                <a16:creationId xmlns:a16="http://schemas.microsoft.com/office/drawing/2014/main" id="{230C1909-C4E7-4E3A-C771-5CA795DF65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C52F4A6-EB4A-A936-F638-BFA9C8FB716F}"/>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3814261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359EF-4838-5763-64E8-F80B3455F5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C64317-00C8-D57D-E8A6-DD3787B3AD45}"/>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4" name="Footer Placeholder 3">
            <a:extLst>
              <a:ext uri="{FF2B5EF4-FFF2-40B4-BE49-F238E27FC236}">
                <a16:creationId xmlns:a16="http://schemas.microsoft.com/office/drawing/2014/main" id="{E96BCEAF-8D12-C4D1-53F9-B6182A0A61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E2B1ED-42FC-406F-CEA8-863F33DA8B9D}"/>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171092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278801-B708-58A3-E172-88D3208FA4CB}"/>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3" name="Footer Placeholder 2">
            <a:extLst>
              <a:ext uri="{FF2B5EF4-FFF2-40B4-BE49-F238E27FC236}">
                <a16:creationId xmlns:a16="http://schemas.microsoft.com/office/drawing/2014/main" id="{03FFE210-B98A-E19B-0EC7-9D58DA7451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87B05C-A541-449F-328F-E5D60217B96A}"/>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1631739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5D33B-81FD-23D5-C99B-E2EA2B6BA4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8924D6-8F57-AB90-6A31-DD01C40084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9F688A-E332-8F14-408A-4A76D9FDFF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216340-B604-E65E-FA54-7CE40E236E0D}"/>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6" name="Footer Placeholder 5">
            <a:extLst>
              <a:ext uri="{FF2B5EF4-FFF2-40B4-BE49-F238E27FC236}">
                <a16:creationId xmlns:a16="http://schemas.microsoft.com/office/drawing/2014/main" id="{9ED39E74-0471-5C01-2DBF-2E82A35D6E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B5DDDD-002D-71D4-BCDB-13F10E579662}"/>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135824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9E87-F449-F1E0-4129-DD1C80BD47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026A97-F9F1-2138-C64E-9EE72D5AD0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508A28-7149-00E4-4D93-A033E5FA13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306918-769A-1968-ECDC-31D15950EFC8}"/>
              </a:ext>
            </a:extLst>
          </p:cNvPr>
          <p:cNvSpPr>
            <a:spLocks noGrp="1"/>
          </p:cNvSpPr>
          <p:nvPr>
            <p:ph type="dt" sz="half" idx="10"/>
          </p:nvPr>
        </p:nvSpPr>
        <p:spPr/>
        <p:txBody>
          <a:bodyPr/>
          <a:lstStyle/>
          <a:p>
            <a:fld id="{7C6E4437-FFAA-45F9-AC06-6C2CD473808E}" type="datetimeFigureOut">
              <a:rPr lang="en-US" smtClean="0"/>
              <a:t>3/4/2026</a:t>
            </a:fld>
            <a:endParaRPr lang="en-US"/>
          </a:p>
        </p:txBody>
      </p:sp>
      <p:sp>
        <p:nvSpPr>
          <p:cNvPr id="6" name="Footer Placeholder 5">
            <a:extLst>
              <a:ext uri="{FF2B5EF4-FFF2-40B4-BE49-F238E27FC236}">
                <a16:creationId xmlns:a16="http://schemas.microsoft.com/office/drawing/2014/main" id="{1EF24D15-BBAB-0E3A-DD97-7A9F27FEB5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A42311-C5C0-670C-698C-FC3947AB7AD6}"/>
              </a:ext>
            </a:extLst>
          </p:cNvPr>
          <p:cNvSpPr>
            <a:spLocks noGrp="1"/>
          </p:cNvSpPr>
          <p:nvPr>
            <p:ph type="sldNum" sz="quarter" idx="12"/>
          </p:nvPr>
        </p:nvSpPr>
        <p:spPr/>
        <p:txBody>
          <a:bodyPr/>
          <a:lstStyle/>
          <a:p>
            <a:fld id="{95B80808-4B39-40CD-898F-9ACAFE95BC97}" type="slidenum">
              <a:rPr lang="en-US" smtClean="0"/>
              <a:t>‹#›</a:t>
            </a:fld>
            <a:endParaRPr lang="en-US"/>
          </a:p>
        </p:txBody>
      </p:sp>
    </p:spTree>
    <p:extLst>
      <p:ext uri="{BB962C8B-B14F-4D97-AF65-F5344CB8AC3E}">
        <p14:creationId xmlns:p14="http://schemas.microsoft.com/office/powerpoint/2010/main" val="308210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F03F79-8434-215B-CB65-4AE2C09F3D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92B6C8-2767-47EA-16EC-11EDA9D014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FBC759-7866-3901-F4CF-F8D19F15DA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6E4437-FFAA-45F9-AC06-6C2CD473808E}" type="datetimeFigureOut">
              <a:rPr lang="en-US" smtClean="0"/>
              <a:t>3/4/2026</a:t>
            </a:fld>
            <a:endParaRPr lang="en-US"/>
          </a:p>
        </p:txBody>
      </p:sp>
      <p:sp>
        <p:nvSpPr>
          <p:cNvPr id="5" name="Footer Placeholder 4">
            <a:extLst>
              <a:ext uri="{FF2B5EF4-FFF2-40B4-BE49-F238E27FC236}">
                <a16:creationId xmlns:a16="http://schemas.microsoft.com/office/drawing/2014/main" id="{B13A00B8-00C7-E278-CA3C-A4CAE6184F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53DC14-1142-F1E5-F7E1-C481A478E2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B80808-4B39-40CD-898F-9ACAFE95BC97}" type="slidenum">
              <a:rPr lang="en-US" smtClean="0"/>
              <a:t>‹#›</a:t>
            </a:fld>
            <a:endParaRPr lang="en-US"/>
          </a:p>
        </p:txBody>
      </p:sp>
    </p:spTree>
    <p:extLst>
      <p:ext uri="{BB962C8B-B14F-4D97-AF65-F5344CB8AC3E}">
        <p14:creationId xmlns:p14="http://schemas.microsoft.com/office/powerpoint/2010/main" val="105996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dide-peiraia.mysch.gr/index.php/menu-european-projects/menu-graf-eur-progr-en" TargetMode="External"/><Relationship Id="rId5" Type="http://schemas.openxmlformats.org/officeDocument/2006/relationships/hyperlink" Target="mailto:iro@dide-peiraia.att.sch.gr"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55;p13">
            <a:extLst>
              <a:ext uri="{FF2B5EF4-FFF2-40B4-BE49-F238E27FC236}">
                <a16:creationId xmlns:a16="http://schemas.microsoft.com/office/drawing/2014/main" id="{C948DB9A-7E84-BD0B-4B75-51F9A9A188B0}"/>
              </a:ext>
            </a:extLst>
          </p:cNvPr>
          <p:cNvPicPr preferRelativeResize="0"/>
          <p:nvPr/>
        </p:nvPicPr>
        <p:blipFill>
          <a:blip r:embed="rId2" cstate="print">
            <a:alphaModFix/>
          </a:blip>
          <a:stretch>
            <a:fillRect/>
          </a:stretch>
        </p:blipFill>
        <p:spPr>
          <a:xfrm>
            <a:off x="101859" y="232978"/>
            <a:ext cx="5702205" cy="557864"/>
          </a:xfrm>
          <a:prstGeom prst="rect">
            <a:avLst/>
          </a:prstGeom>
          <a:noFill/>
          <a:ln>
            <a:noFill/>
          </a:ln>
        </p:spPr>
      </p:pic>
      <p:pic>
        <p:nvPicPr>
          <p:cNvPr id="3" name="Picture 2">
            <a:extLst>
              <a:ext uri="{FF2B5EF4-FFF2-40B4-BE49-F238E27FC236}">
                <a16:creationId xmlns:a16="http://schemas.microsoft.com/office/drawing/2014/main" id="{D9EA082C-B903-A9C0-CA29-3F6F3D196E4A}"/>
              </a:ext>
            </a:extLst>
          </p:cNvPr>
          <p:cNvPicPr>
            <a:picLocks noChangeAspect="1"/>
          </p:cNvPicPr>
          <p:nvPr/>
        </p:nvPicPr>
        <p:blipFill>
          <a:blip r:embed="rId3"/>
          <a:stretch>
            <a:fillRect/>
          </a:stretch>
        </p:blipFill>
        <p:spPr>
          <a:xfrm>
            <a:off x="9415973" y="232978"/>
            <a:ext cx="2402465" cy="2249838"/>
          </a:xfrm>
          <a:prstGeom prst="rect">
            <a:avLst/>
          </a:prstGeom>
        </p:spPr>
      </p:pic>
      <p:pic>
        <p:nvPicPr>
          <p:cNvPr id="4" name="Picture 3">
            <a:extLst>
              <a:ext uri="{FF2B5EF4-FFF2-40B4-BE49-F238E27FC236}">
                <a16:creationId xmlns:a16="http://schemas.microsoft.com/office/drawing/2014/main" id="{2F8FF6E7-07B5-C311-7461-31111AF7CF4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13314" y="232978"/>
            <a:ext cx="2294610" cy="1623459"/>
          </a:xfrm>
          <a:prstGeom prst="rect">
            <a:avLst/>
          </a:prstGeom>
        </p:spPr>
      </p:pic>
      <p:sp>
        <p:nvSpPr>
          <p:cNvPr id="6" name="TextBox 5">
            <a:extLst>
              <a:ext uri="{FF2B5EF4-FFF2-40B4-BE49-F238E27FC236}">
                <a16:creationId xmlns:a16="http://schemas.microsoft.com/office/drawing/2014/main" id="{0FA06331-75E4-5D88-48C4-CB66A1BF61AD}"/>
              </a:ext>
            </a:extLst>
          </p:cNvPr>
          <p:cNvSpPr txBox="1"/>
          <p:nvPr/>
        </p:nvSpPr>
        <p:spPr>
          <a:xfrm>
            <a:off x="298175" y="3205370"/>
            <a:ext cx="11528302" cy="830997"/>
          </a:xfrm>
          <a:prstGeom prst="rect">
            <a:avLst/>
          </a:prstGeom>
          <a:noFill/>
        </p:spPr>
        <p:txBody>
          <a:bodyPr wrap="square" rtlCol="0">
            <a:spAutoFit/>
          </a:bodyPr>
          <a:lstStyle/>
          <a:p>
            <a:r>
              <a:rPr kumimoji="0" lang="en-US" sz="2400" b="1" i="0" u="none" strike="noStrike" kern="1200" cap="none" spc="0" normalizeH="0" baseline="0" noProof="0" dirty="0">
                <a:ln>
                  <a:noFill/>
                </a:ln>
                <a:solidFill>
                  <a:srgbClr val="0070C0"/>
                </a:solidFill>
                <a:effectLst/>
                <a:uLnTx/>
                <a:uFillTx/>
                <a:latin typeface="Calibri" panose="020F0502020204030204"/>
                <a:ea typeface="+mj-ea"/>
                <a:cs typeface="+mj-cs"/>
              </a:rPr>
              <a:t>ACCREDITED NATIONAL CONSORTIUM ERASMUS+ 2024-1-EL01-KA120-SCH-000291784</a:t>
            </a:r>
            <a:br>
              <a:rPr kumimoji="0" lang="en-US" sz="2400" b="0" i="0" u="none" strike="noStrike" kern="1200" cap="none" spc="0" normalizeH="0" baseline="0" noProof="0" dirty="0">
                <a:ln>
                  <a:noFill/>
                </a:ln>
                <a:solidFill>
                  <a:srgbClr val="0070C0"/>
                </a:solidFill>
                <a:effectLst/>
                <a:uLnTx/>
                <a:uFillTx/>
                <a:latin typeface="Calibri" panose="020F0502020204030204"/>
                <a:ea typeface="+mj-ea"/>
                <a:cs typeface="+mj-cs"/>
              </a:rPr>
            </a:br>
            <a:r>
              <a:rPr kumimoji="0" lang="en-US" sz="2400" b="1" i="0" u="none" strike="noStrike" kern="1200" cap="none" spc="0" normalizeH="0" baseline="0" noProof="0" dirty="0">
                <a:ln>
                  <a:noFill/>
                </a:ln>
                <a:solidFill>
                  <a:srgbClr val="00B050"/>
                </a:solidFill>
                <a:effectLst/>
                <a:uLnTx/>
                <a:uFillTx/>
                <a:latin typeface="Calibri" panose="020F0502020204030204"/>
                <a:ea typeface="+mj-ea"/>
                <a:cs typeface="+mj-cs"/>
              </a:rPr>
              <a:t>DIRECTORATE OF SECONDARY EDUCATION OF PIRAEUS (2025-2027)</a:t>
            </a:r>
            <a:endParaRPr lang="en-US" sz="2400" dirty="0"/>
          </a:p>
        </p:txBody>
      </p:sp>
      <p:sp>
        <p:nvSpPr>
          <p:cNvPr id="7" name="TextBox 6">
            <a:extLst>
              <a:ext uri="{FF2B5EF4-FFF2-40B4-BE49-F238E27FC236}">
                <a16:creationId xmlns:a16="http://schemas.microsoft.com/office/drawing/2014/main" id="{452D093E-7B3E-1CA8-294D-B89432E0F38C}"/>
              </a:ext>
            </a:extLst>
          </p:cNvPr>
          <p:cNvSpPr txBox="1"/>
          <p:nvPr/>
        </p:nvSpPr>
        <p:spPr>
          <a:xfrm>
            <a:off x="665958" y="4589032"/>
            <a:ext cx="9730741" cy="1938992"/>
          </a:xfrm>
          <a:prstGeom prst="rect">
            <a:avLst/>
          </a:prstGeom>
          <a:noFill/>
        </p:spPr>
        <p:txBody>
          <a:bodyPr wrap="none" rtlCol="0">
            <a:spAutoFit/>
          </a:bodyPr>
          <a:lstStyle/>
          <a:p>
            <a:r>
              <a:rPr lang="en-US" sz="2000" dirty="0"/>
              <a:t>Directorate of Secondary Education of Piraeus</a:t>
            </a:r>
          </a:p>
          <a:p>
            <a:r>
              <a:rPr lang="en-US" sz="2000" dirty="0"/>
              <a:t>European &amp; International Programs Office</a:t>
            </a:r>
          </a:p>
          <a:p>
            <a:r>
              <a:rPr lang="en-US" sz="2000" dirty="0" err="1"/>
              <a:t>Pireos</a:t>
            </a:r>
            <a:r>
              <a:rPr lang="en-US" sz="2000" dirty="0"/>
              <a:t> Avenue 95 - 18541 -PIRAEUS</a:t>
            </a:r>
          </a:p>
          <a:p>
            <a:r>
              <a:rPr lang="en-US" sz="2000" dirty="0"/>
              <a:t>Telephone number: +30 210 4823409</a:t>
            </a:r>
          </a:p>
          <a:p>
            <a:r>
              <a:rPr lang="en-US" sz="2000" dirty="0"/>
              <a:t>e-mail: </a:t>
            </a:r>
            <a:r>
              <a:rPr lang="en-US" sz="2000" dirty="0">
                <a:hlinkClick r:id="rId5"/>
              </a:rPr>
              <a:t>iro@dide-peiraia.att.sch.gr</a:t>
            </a:r>
            <a:endParaRPr lang="el-GR" sz="2000" dirty="0"/>
          </a:p>
          <a:p>
            <a:r>
              <a:rPr lang="en-US" sz="2000">
                <a:solidFill>
                  <a:srgbClr val="0563C1"/>
                </a:solidFill>
                <a:hlinkClick r:id="rId6">
                  <a:extLst>
                    <a:ext uri="{A12FA001-AC4F-418D-AE19-62706E023703}">
                      <ahyp:hlinkClr xmlns:ahyp="http://schemas.microsoft.com/office/drawing/2018/hyperlinkcolor" val="tx"/>
                    </a:ext>
                  </a:extLst>
                </a:hlinkClick>
              </a:rPr>
              <a:t>https</a:t>
            </a:r>
            <a:r>
              <a:rPr lang="en-US" sz="2000" dirty="0">
                <a:solidFill>
                  <a:srgbClr val="0563C1"/>
                </a:solidFill>
                <a:hlinkClick r:id="rId6">
                  <a:extLst>
                    <a:ext uri="{A12FA001-AC4F-418D-AE19-62706E023703}">
                      <ahyp:hlinkClr xmlns:ahyp="http://schemas.microsoft.com/office/drawing/2018/hyperlinkcolor" val="tx"/>
                    </a:ext>
                  </a:extLst>
                </a:hlinkClick>
              </a:rPr>
              <a:t>://dide-peiraia.mysch.gr/index.php/menu-european-projects/menu-graf-eur-progr-en</a:t>
            </a:r>
            <a:r>
              <a:rPr lang="el-GR" sz="2000" dirty="0"/>
              <a:t> </a:t>
            </a:r>
            <a:endParaRPr lang="en-US" sz="2000" dirty="0"/>
          </a:p>
        </p:txBody>
      </p:sp>
    </p:spTree>
    <p:extLst>
      <p:ext uri="{BB962C8B-B14F-4D97-AF65-F5344CB8AC3E}">
        <p14:creationId xmlns:p14="http://schemas.microsoft.com/office/powerpoint/2010/main" val="190451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21BCBB0E-FA1A-4E12-C60E-E2E532EF9D95}"/>
              </a:ext>
            </a:extLst>
          </p:cNvPr>
          <p:cNvSpPr>
            <a:spLocks noGrp="1"/>
          </p:cNvSpPr>
          <p:nvPr>
            <p:ph type="title"/>
          </p:nvPr>
        </p:nvSpPr>
        <p:spPr>
          <a:xfrm>
            <a:off x="168676" y="133165"/>
            <a:ext cx="11681947" cy="1218557"/>
          </a:xfrm>
        </p:spPr>
        <p:txBody>
          <a:bodyPr>
            <a:normAutofit/>
          </a:bodyPr>
          <a:lstStyle/>
          <a:p>
            <a:r>
              <a:rPr lang="en-US" sz="2400" b="1" dirty="0">
                <a:solidFill>
                  <a:srgbClr val="0070C0"/>
                </a:solidFill>
                <a:latin typeface="+mn-lt"/>
              </a:rPr>
              <a:t>ACCREDITED NATIONAL CONSORTIUM ERASMUS+ 2024-1-EL01-KA120-SCH-000291784</a:t>
            </a:r>
            <a:br>
              <a:rPr lang="en-US" sz="2300" dirty="0">
                <a:solidFill>
                  <a:srgbClr val="0070C0"/>
                </a:solidFill>
                <a:latin typeface="+mn-lt"/>
              </a:rPr>
            </a:br>
            <a:r>
              <a:rPr lang="en-US" sz="2300" b="1" dirty="0">
                <a:solidFill>
                  <a:srgbClr val="00B050"/>
                </a:solidFill>
                <a:latin typeface="+mn-lt"/>
              </a:rPr>
              <a:t>DIRECTORATE OF SECONDARY EDUCATION OF PIRAEUS (2025-2027)</a:t>
            </a:r>
          </a:p>
        </p:txBody>
      </p:sp>
      <p:sp>
        <p:nvSpPr>
          <p:cNvPr id="3" name="Content Placeholder 2">
            <a:extLst>
              <a:ext uri="{FF2B5EF4-FFF2-40B4-BE49-F238E27FC236}">
                <a16:creationId xmlns:a16="http://schemas.microsoft.com/office/drawing/2014/main" id="{23C62113-BF16-1838-C907-AB9C4C1B5648}"/>
              </a:ext>
            </a:extLst>
          </p:cNvPr>
          <p:cNvSpPr>
            <a:spLocks noGrp="1"/>
          </p:cNvSpPr>
          <p:nvPr>
            <p:ph idx="1"/>
          </p:nvPr>
        </p:nvSpPr>
        <p:spPr>
          <a:xfrm>
            <a:off x="253218" y="1351722"/>
            <a:ext cx="8523025" cy="5373113"/>
          </a:xfrm>
        </p:spPr>
        <p:txBody>
          <a:bodyPr anchor="t">
            <a:normAutofit lnSpcReduction="10000"/>
          </a:bodyPr>
          <a:lstStyle/>
          <a:p>
            <a:pPr marL="0" indent="0">
              <a:buNone/>
            </a:pPr>
            <a:r>
              <a:rPr lang="en-US" sz="2200" b="1" dirty="0">
                <a:solidFill>
                  <a:schemeClr val="tx2"/>
                </a:solidFill>
              </a:rPr>
              <a:t>39 Secondary Education schools </a:t>
            </a:r>
            <a:endParaRPr lang="el-GR" sz="2200" b="1" dirty="0">
              <a:solidFill>
                <a:schemeClr val="tx2"/>
              </a:solidFill>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400" b="1" dirty="0">
                <a:solidFill>
                  <a:srgbClr val="002060"/>
                </a:solidFill>
                <a:latin typeface="Calibri" panose="020F0502020204030204"/>
              </a:rPr>
              <a:t>Piraeus city center</a:t>
            </a:r>
            <a:r>
              <a:rPr kumimoji="0" lang="el-GR" sz="2000" b="0" i="0" u="none" strike="noStrike" kern="1200" cap="none" spc="0" normalizeH="0" baseline="0" noProof="0" dirty="0">
                <a:ln>
                  <a:noFill/>
                </a:ln>
                <a:solidFill>
                  <a:srgbClr val="002060"/>
                </a:solidFill>
                <a:effectLst/>
                <a:uLnTx/>
                <a:uFillTx/>
                <a:latin typeface="Calibri" panose="020F0502020204030204"/>
                <a:ea typeface="+mn-ea"/>
                <a:cs typeface="+mn-cs"/>
              </a:rPr>
              <a:t>: </a:t>
            </a:r>
            <a:r>
              <a:rPr kumimoji="0" lang="el-GR" sz="2400" b="1" i="0" u="none" strike="noStrike" kern="1200" cap="none" spc="0" normalizeH="0" baseline="0" noProof="0" dirty="0">
                <a:ln>
                  <a:noFill/>
                </a:ln>
                <a:solidFill>
                  <a:srgbClr val="002060"/>
                </a:solidFill>
                <a:effectLst/>
                <a:uLnTx/>
                <a:uFillTx/>
                <a:latin typeface="Calibri" panose="020F0502020204030204"/>
                <a:ea typeface="+mn-ea"/>
                <a:cs typeface="+mn-cs"/>
              </a:rPr>
              <a:t>14 </a:t>
            </a:r>
            <a:r>
              <a:rPr kumimoji="0" lang="en-US" sz="2400" b="1" i="0" u="none" strike="noStrike" kern="1200" cap="none" spc="0" normalizeH="0" baseline="0" noProof="0" dirty="0">
                <a:ln>
                  <a:noFill/>
                </a:ln>
                <a:solidFill>
                  <a:srgbClr val="002060"/>
                </a:solidFill>
                <a:effectLst/>
                <a:uLnTx/>
                <a:uFillTx/>
                <a:latin typeface="Calibri" panose="020F0502020204030204"/>
                <a:ea typeface="+mn-ea"/>
                <a:cs typeface="+mn-cs"/>
              </a:rPr>
              <a:t>schools</a:t>
            </a:r>
            <a:endParaRPr kumimoji="0" lang="el-GR" sz="2400" b="0" i="0" u="none" strike="noStrike" kern="1200" cap="none" spc="0" normalizeH="0" baseline="0" noProof="0" dirty="0">
              <a:ln>
                <a:noFill/>
              </a:ln>
              <a:solidFill>
                <a:srgbClr val="002060"/>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rgbClr val="002060"/>
                </a:solidFill>
                <a:effectLst/>
                <a:uLnTx/>
                <a:uFillTx/>
                <a:latin typeface="Calibri" panose="020F0502020204030204"/>
                <a:ea typeface="+mn-ea"/>
                <a:cs typeface="+mn-cs"/>
              </a:rPr>
              <a:t>Suburbs: 14 schools</a:t>
            </a:r>
            <a:endParaRPr kumimoji="0" lang="el-GR" sz="2400" b="0" i="0" u="none" strike="noStrike" kern="1200" cap="none" spc="0" normalizeH="0" baseline="0" noProof="0" dirty="0">
              <a:ln>
                <a:noFill/>
              </a:ln>
              <a:solidFill>
                <a:srgbClr val="00206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rgbClr val="002060"/>
                </a:solidFill>
                <a:effectLst/>
                <a:uLnTx/>
                <a:uFillTx/>
                <a:latin typeface="Calibri" panose="020F0502020204030204"/>
                <a:ea typeface="+mn-ea"/>
                <a:cs typeface="+mn-cs"/>
              </a:rPr>
              <a:t>Nearby islands: 11 schools</a:t>
            </a: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endParaRPr kumimoji="0" lang="en-US" sz="2400" b="1" i="0" u="none" strike="noStrike" kern="1200" cap="none" spc="0" normalizeH="0" baseline="0" noProof="0" dirty="0">
              <a:ln>
                <a:noFill/>
              </a:ln>
              <a:solidFill>
                <a:srgbClr val="00206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lang="el-GR" sz="2400" b="1" dirty="0">
                <a:solidFill>
                  <a:srgbClr val="002060"/>
                </a:solidFill>
                <a:latin typeface="Calibri" panose="020F0502020204030204"/>
              </a:rPr>
              <a:t>19</a:t>
            </a:r>
            <a:r>
              <a:rPr kumimoji="0" lang="el-GR" sz="2400" b="1" i="0" u="none" strike="noStrike" kern="1200" cap="none" spc="0" normalizeH="0" baseline="0" noProof="0" dirty="0">
                <a:ln>
                  <a:noFill/>
                </a:ln>
                <a:solidFill>
                  <a:srgbClr val="002060"/>
                </a:solidFill>
                <a:effectLst/>
                <a:uLnTx/>
                <a:uFillTx/>
                <a:latin typeface="Calibri" panose="020F0502020204030204"/>
                <a:ea typeface="+mn-ea"/>
                <a:cs typeface="+mn-cs"/>
              </a:rPr>
              <a:t> </a:t>
            </a:r>
            <a:r>
              <a:rPr kumimoji="0" lang="en-US" sz="2400" b="1" i="0" u="none" strike="noStrike" kern="1200" cap="none" spc="0" normalizeH="0" baseline="0" noProof="0" dirty="0">
                <a:ln>
                  <a:noFill/>
                </a:ln>
                <a:solidFill>
                  <a:srgbClr val="002060"/>
                </a:solidFill>
                <a:effectLst/>
                <a:uLnTx/>
                <a:uFillTx/>
                <a:latin typeface="Calibri" panose="020F0502020204030204"/>
                <a:ea typeface="+mn-ea"/>
                <a:cs typeface="+mn-cs"/>
              </a:rPr>
              <a:t>Junior high schools (students’ age: 12-15)</a:t>
            </a: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sz="2400" b="1" dirty="0">
                <a:solidFill>
                  <a:srgbClr val="002060"/>
                </a:solidFill>
                <a:latin typeface="Calibri" panose="020F0502020204030204"/>
              </a:rPr>
              <a:t>1</a:t>
            </a:r>
            <a:r>
              <a:rPr lang="el-GR" sz="2400" b="1" dirty="0">
                <a:solidFill>
                  <a:srgbClr val="002060"/>
                </a:solidFill>
                <a:latin typeface="Calibri" panose="020F0502020204030204"/>
              </a:rPr>
              <a:t>3</a:t>
            </a:r>
            <a:r>
              <a:rPr lang="en-US" sz="2400" b="1" dirty="0">
                <a:solidFill>
                  <a:srgbClr val="002060"/>
                </a:solidFill>
                <a:latin typeface="Calibri" panose="020F0502020204030204"/>
              </a:rPr>
              <a:t> Senior high schools (students’ age: 15-18)</a:t>
            </a:r>
          </a:p>
          <a:p>
            <a:pPr marL="228600" marR="0" lvl="0" indent="-228600" algn="l" defTabSz="914400"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sz="2400" b="1" dirty="0">
                <a:solidFill>
                  <a:srgbClr val="002060"/>
                </a:solidFill>
                <a:latin typeface="Calibri" panose="020F0502020204030204"/>
              </a:rPr>
              <a:t>3 VET schools (students’ age: 15-18+)</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002060"/>
                </a:solidFill>
                <a:effectLst/>
                <a:uLnTx/>
                <a:uFillTx/>
                <a:latin typeface="Calibri" panose="020F0502020204030204"/>
                <a:ea typeface="+mn-ea"/>
                <a:cs typeface="+mn-cs"/>
              </a:rPr>
              <a:t>2</a:t>
            </a:r>
            <a:r>
              <a:rPr kumimoji="0" lang="en-US" sz="2400" b="1" i="0" u="none" strike="noStrike" kern="1200" cap="none" spc="0" normalizeH="0" baseline="0" noProof="0" dirty="0">
                <a:ln>
                  <a:noFill/>
                </a:ln>
                <a:solidFill>
                  <a:srgbClr val="002060"/>
                </a:solidFill>
                <a:effectLst/>
                <a:uLnTx/>
                <a:uFillTx/>
                <a:latin typeface="Calibri" panose="020F0502020204030204"/>
                <a:ea typeface="+mn-ea"/>
                <a:cs typeface="+mn-cs"/>
              </a:rPr>
              <a:t> VET Laboratories for students with special needs (students’ age: 13-18+)</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400" b="1" dirty="0">
                <a:solidFill>
                  <a:srgbClr val="002060"/>
                </a:solidFill>
                <a:latin typeface="Calibri" panose="020F0502020204030204"/>
              </a:rPr>
              <a:t>1 VET Junior &amp; senior high school for students with special needs (students’ age: 13-18+)</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rgbClr val="002060"/>
                </a:solidFill>
                <a:effectLst/>
                <a:uLnTx/>
                <a:uFillTx/>
                <a:latin typeface="Calibri" panose="020F0502020204030204"/>
                <a:ea typeface="+mn-ea"/>
                <a:cs typeface="+mn-cs"/>
              </a:rPr>
              <a:t>1 Music High School</a:t>
            </a:r>
            <a:endParaRPr kumimoji="0" lang="el-GR" sz="2400" b="1" i="0" u="none" strike="noStrike" kern="1200" cap="none" spc="0" normalizeH="0" baseline="0" noProof="0" dirty="0">
              <a:ln>
                <a:noFill/>
              </a:ln>
              <a:solidFill>
                <a:srgbClr val="00206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2400" b="1" i="0" u="none" strike="noStrike" kern="1200" cap="none" spc="0" normalizeH="0" baseline="0" noProof="0" dirty="0">
                <a:ln>
                  <a:noFill/>
                </a:ln>
                <a:solidFill>
                  <a:srgbClr val="002060"/>
                </a:solidFill>
                <a:effectLst/>
                <a:uLnTx/>
                <a:uFillTx/>
                <a:latin typeface="Calibri" panose="020F0502020204030204"/>
                <a:ea typeface="+mn-ea"/>
                <a:cs typeface="+mn-cs"/>
              </a:rPr>
              <a:t>                                                     </a:t>
            </a:r>
            <a:endParaRPr lang="el-GR" sz="2200" dirty="0">
              <a:solidFill>
                <a:schemeClr val="tx2"/>
              </a:solidFill>
            </a:endParaRPr>
          </a:p>
          <a:p>
            <a:endParaRPr lang="el-GR" sz="1800" dirty="0">
              <a:solidFill>
                <a:schemeClr val="tx2"/>
              </a:solidFill>
            </a:endParaRPr>
          </a:p>
        </p:txBody>
      </p:sp>
      <p:grpSp>
        <p:nvGrpSpPr>
          <p:cNvPr id="13" name="Group 12">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4" name="Freeform: Shape 13">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Freeform: Shape 14">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Freeform: Shape 15">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7" name="Freeform: Shape 16">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pic>
        <p:nvPicPr>
          <p:cNvPr id="5" name="Picture 4">
            <a:extLst>
              <a:ext uri="{FF2B5EF4-FFF2-40B4-BE49-F238E27FC236}">
                <a16:creationId xmlns:a16="http://schemas.microsoft.com/office/drawing/2014/main" id="{BAD5C3AA-8B76-2EC9-1147-21D12C46A3BF}"/>
              </a:ext>
            </a:extLst>
          </p:cNvPr>
          <p:cNvPicPr>
            <a:picLocks noChangeAspect="1"/>
          </p:cNvPicPr>
          <p:nvPr/>
        </p:nvPicPr>
        <p:blipFill>
          <a:blip r:embed="rId2"/>
          <a:stretch>
            <a:fillRect/>
          </a:stretch>
        </p:blipFill>
        <p:spPr>
          <a:xfrm>
            <a:off x="9029156" y="2578351"/>
            <a:ext cx="2618420" cy="255573"/>
          </a:xfrm>
          <a:prstGeom prst="rect">
            <a:avLst/>
          </a:prstGeom>
        </p:spPr>
      </p:pic>
      <p:pic>
        <p:nvPicPr>
          <p:cNvPr id="7" name="Picture 6">
            <a:extLst>
              <a:ext uri="{FF2B5EF4-FFF2-40B4-BE49-F238E27FC236}">
                <a16:creationId xmlns:a16="http://schemas.microsoft.com/office/drawing/2014/main" id="{B3DD6162-1D6D-5484-A0C9-8026CEFCFE0F}"/>
              </a:ext>
            </a:extLst>
          </p:cNvPr>
          <p:cNvPicPr>
            <a:picLocks noChangeAspect="1"/>
          </p:cNvPicPr>
          <p:nvPr/>
        </p:nvPicPr>
        <p:blipFill>
          <a:blip r:embed="rId3"/>
          <a:stretch>
            <a:fillRect/>
          </a:stretch>
        </p:blipFill>
        <p:spPr>
          <a:xfrm>
            <a:off x="9475429" y="3378727"/>
            <a:ext cx="1920406" cy="1798476"/>
          </a:xfrm>
          <a:prstGeom prst="rect">
            <a:avLst/>
          </a:prstGeom>
        </p:spPr>
      </p:pic>
    </p:spTree>
    <p:extLst>
      <p:ext uri="{BB962C8B-B14F-4D97-AF65-F5344CB8AC3E}">
        <p14:creationId xmlns:p14="http://schemas.microsoft.com/office/powerpoint/2010/main" val="82909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BCF8FD-0AB0-C925-443A-97AE6635CFE8}"/>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366D419-EDDF-C4EF-B95C-131CFE2A80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21A0C0E6-9EEB-4ACE-2CB4-27FC11A6A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7518FBF8-FEED-CD1C-D09C-4CE59010DF46}"/>
              </a:ext>
            </a:extLst>
          </p:cNvPr>
          <p:cNvSpPr>
            <a:spLocks noGrp="1"/>
          </p:cNvSpPr>
          <p:nvPr>
            <p:ph type="title"/>
          </p:nvPr>
        </p:nvSpPr>
        <p:spPr>
          <a:xfrm>
            <a:off x="168676" y="133165"/>
            <a:ext cx="11681947" cy="1218557"/>
          </a:xfrm>
        </p:spPr>
        <p:txBody>
          <a:bodyPr>
            <a:normAutofit/>
          </a:bodyPr>
          <a:lstStyle/>
          <a:p>
            <a:r>
              <a:rPr lang="en-US" sz="2400" b="1" dirty="0">
                <a:solidFill>
                  <a:srgbClr val="0070C0"/>
                </a:solidFill>
                <a:latin typeface="+mn-lt"/>
              </a:rPr>
              <a:t>ACCREDITED NATIONAL CONSORTIUM ERASMUS+ 2024-1-EL01-KA120-SCH-000291784</a:t>
            </a:r>
            <a:br>
              <a:rPr lang="en-US" sz="2300" dirty="0">
                <a:solidFill>
                  <a:srgbClr val="0070C0"/>
                </a:solidFill>
                <a:latin typeface="+mn-lt"/>
              </a:rPr>
            </a:br>
            <a:r>
              <a:rPr lang="en-US" sz="2300" b="1" dirty="0">
                <a:solidFill>
                  <a:srgbClr val="00B050"/>
                </a:solidFill>
                <a:latin typeface="+mn-lt"/>
              </a:rPr>
              <a:t>DIRECTORATE OF SECONDARY EDUCATION OF PIRAEUS (2025-2027)/ </a:t>
            </a:r>
            <a:r>
              <a:rPr lang="en-US" sz="2300" b="1" dirty="0">
                <a:solidFill>
                  <a:srgbClr val="FF0000"/>
                </a:solidFill>
                <a:latin typeface="+mn-lt"/>
              </a:rPr>
              <a:t>OBJECTIVES</a:t>
            </a:r>
          </a:p>
        </p:txBody>
      </p:sp>
      <p:sp>
        <p:nvSpPr>
          <p:cNvPr id="3" name="Content Placeholder 2">
            <a:extLst>
              <a:ext uri="{FF2B5EF4-FFF2-40B4-BE49-F238E27FC236}">
                <a16:creationId xmlns:a16="http://schemas.microsoft.com/office/drawing/2014/main" id="{002B0CB7-A613-9B8D-B7A3-75B54E1986C7}"/>
              </a:ext>
            </a:extLst>
          </p:cNvPr>
          <p:cNvSpPr>
            <a:spLocks noGrp="1"/>
          </p:cNvSpPr>
          <p:nvPr>
            <p:ph idx="1"/>
          </p:nvPr>
        </p:nvSpPr>
        <p:spPr>
          <a:xfrm>
            <a:off x="253218" y="1605170"/>
            <a:ext cx="8781452" cy="5119665"/>
          </a:xfrm>
        </p:spPr>
        <p:txBody>
          <a:bodyPr anchor="t">
            <a:normAutofit/>
          </a:bodyPr>
          <a:lstStyle/>
          <a:p>
            <a:pPr marL="0" indent="0">
              <a:buNone/>
            </a:pPr>
            <a:r>
              <a:rPr lang="en-US" sz="2200" b="1" dirty="0">
                <a:solidFill>
                  <a:srgbClr val="FB37FB"/>
                </a:solidFill>
              </a:rPr>
              <a:t>Objective 1 – Digital Transformation in Education</a:t>
            </a:r>
          </a:p>
          <a:p>
            <a:pPr marL="0" indent="0">
              <a:buNone/>
            </a:pPr>
            <a:r>
              <a:rPr lang="en-US" sz="2200" b="1" dirty="0">
                <a:solidFill>
                  <a:schemeClr val="tx2"/>
                </a:solidFill>
              </a:rPr>
              <a:t>To enhance teachers’ digital competences in line with the European Digital Education Action Plan, fostering high-quality, inclusive and innovative digital education. </a:t>
            </a:r>
            <a:r>
              <a:rPr lang="en-US" sz="2200" dirty="0">
                <a:solidFill>
                  <a:schemeClr val="tx2"/>
                </a:solidFill>
              </a:rPr>
              <a:t>The objective emphasizes the pedagogically meaningful integration of digital tools, the development of differentiated and learner-centered approaches, and the strengthening of digital readiness and resilience within the school community.</a:t>
            </a:r>
          </a:p>
          <a:p>
            <a:pPr marL="0" indent="0">
              <a:buNone/>
            </a:pPr>
            <a:r>
              <a:rPr lang="en-US" sz="2200" b="1" dirty="0">
                <a:solidFill>
                  <a:srgbClr val="FB37FB"/>
                </a:solidFill>
              </a:rPr>
              <a:t>Objective 2 – Inclusion, Diversity and European Values</a:t>
            </a:r>
          </a:p>
          <a:p>
            <a:pPr marL="0" indent="0">
              <a:buNone/>
            </a:pPr>
            <a:r>
              <a:rPr lang="en-US" sz="2200" b="1" dirty="0">
                <a:solidFill>
                  <a:schemeClr val="tx2"/>
                </a:solidFill>
              </a:rPr>
              <a:t>To design and implement innovative, creative and interdisciplinary pedagogical practices that promote inclusion, intercultural dialogue and respect for cultural diversity. </a:t>
            </a:r>
            <a:r>
              <a:rPr lang="en-US" sz="2200" dirty="0">
                <a:solidFill>
                  <a:schemeClr val="tx2"/>
                </a:solidFill>
              </a:rPr>
              <a:t>The objective seeks to strengthen learners’ sense of European identity and shared values, while cultivating competences related to global citizenship, social cohesion and mutual understanding.</a:t>
            </a:r>
            <a:endParaRPr lang="el-GR" sz="2200" dirty="0">
              <a:solidFill>
                <a:schemeClr val="tx2"/>
              </a:solidFill>
            </a:endParaRPr>
          </a:p>
          <a:p>
            <a:endParaRPr lang="el-GR" sz="2200" dirty="0">
              <a:solidFill>
                <a:schemeClr val="tx2"/>
              </a:solidFill>
            </a:endParaRPr>
          </a:p>
          <a:p>
            <a:endParaRPr lang="el-GR" sz="1800" dirty="0">
              <a:solidFill>
                <a:schemeClr val="tx2"/>
              </a:solidFill>
            </a:endParaRPr>
          </a:p>
        </p:txBody>
      </p:sp>
      <p:grpSp>
        <p:nvGrpSpPr>
          <p:cNvPr id="13" name="Group 12">
            <a:extLst>
              <a:ext uri="{FF2B5EF4-FFF2-40B4-BE49-F238E27FC236}">
                <a16:creationId xmlns:a16="http://schemas.microsoft.com/office/drawing/2014/main" id="{39DC5975-556F-4568-C667-738E1F4B0E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4" name="Freeform: Shape 13">
              <a:extLst>
                <a:ext uri="{FF2B5EF4-FFF2-40B4-BE49-F238E27FC236}">
                  <a16:creationId xmlns:a16="http://schemas.microsoft.com/office/drawing/2014/main" id="{BB6CE366-6A5A-B2F4-EC85-6A1F5618F5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Freeform: Shape 14">
              <a:extLst>
                <a:ext uri="{FF2B5EF4-FFF2-40B4-BE49-F238E27FC236}">
                  <a16:creationId xmlns:a16="http://schemas.microsoft.com/office/drawing/2014/main" id="{4F5589B2-0A8D-88B2-285C-C3062ED5A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Freeform: Shape 15">
              <a:extLst>
                <a:ext uri="{FF2B5EF4-FFF2-40B4-BE49-F238E27FC236}">
                  <a16:creationId xmlns:a16="http://schemas.microsoft.com/office/drawing/2014/main" id="{092C0B17-2D54-7550-1313-16E50B09B0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7" name="Freeform: Shape 16">
              <a:extLst>
                <a:ext uri="{FF2B5EF4-FFF2-40B4-BE49-F238E27FC236}">
                  <a16:creationId xmlns:a16="http://schemas.microsoft.com/office/drawing/2014/main" id="{676DC218-86AD-E095-85A3-CF9EBFEC5A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pic>
        <p:nvPicPr>
          <p:cNvPr id="5" name="Picture 4">
            <a:extLst>
              <a:ext uri="{FF2B5EF4-FFF2-40B4-BE49-F238E27FC236}">
                <a16:creationId xmlns:a16="http://schemas.microsoft.com/office/drawing/2014/main" id="{6788CAB4-53D2-17A5-4748-52358DC35E9C}"/>
              </a:ext>
            </a:extLst>
          </p:cNvPr>
          <p:cNvPicPr>
            <a:picLocks noChangeAspect="1"/>
          </p:cNvPicPr>
          <p:nvPr/>
        </p:nvPicPr>
        <p:blipFill>
          <a:blip r:embed="rId2"/>
          <a:stretch>
            <a:fillRect/>
          </a:stretch>
        </p:blipFill>
        <p:spPr>
          <a:xfrm>
            <a:off x="9158909" y="2591015"/>
            <a:ext cx="2488667" cy="242909"/>
          </a:xfrm>
          <a:prstGeom prst="rect">
            <a:avLst/>
          </a:prstGeom>
        </p:spPr>
      </p:pic>
      <p:pic>
        <p:nvPicPr>
          <p:cNvPr id="7" name="Picture 6">
            <a:extLst>
              <a:ext uri="{FF2B5EF4-FFF2-40B4-BE49-F238E27FC236}">
                <a16:creationId xmlns:a16="http://schemas.microsoft.com/office/drawing/2014/main" id="{17B6F667-7B68-4E4C-F16E-F929CB772BAE}"/>
              </a:ext>
            </a:extLst>
          </p:cNvPr>
          <p:cNvPicPr>
            <a:picLocks noChangeAspect="1"/>
          </p:cNvPicPr>
          <p:nvPr/>
        </p:nvPicPr>
        <p:blipFill>
          <a:blip r:embed="rId3"/>
          <a:stretch>
            <a:fillRect/>
          </a:stretch>
        </p:blipFill>
        <p:spPr>
          <a:xfrm>
            <a:off x="9736399" y="3602935"/>
            <a:ext cx="1654465" cy="1549420"/>
          </a:xfrm>
          <a:prstGeom prst="rect">
            <a:avLst/>
          </a:prstGeom>
        </p:spPr>
      </p:pic>
    </p:spTree>
    <p:extLst>
      <p:ext uri="{BB962C8B-B14F-4D97-AF65-F5344CB8AC3E}">
        <p14:creationId xmlns:p14="http://schemas.microsoft.com/office/powerpoint/2010/main" val="160599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98C71A3-F036-DAA3-F309-1BE2171D429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93056C0-C44F-1530-41B7-2DD3C5E67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41459B5B-2E75-F7BD-F00F-263A2DAA82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5DE9C402-90FF-CA1E-615A-217D4DB610B5}"/>
              </a:ext>
            </a:extLst>
          </p:cNvPr>
          <p:cNvSpPr>
            <a:spLocks noGrp="1"/>
          </p:cNvSpPr>
          <p:nvPr>
            <p:ph type="title"/>
          </p:nvPr>
        </p:nvSpPr>
        <p:spPr>
          <a:xfrm>
            <a:off x="168676" y="133165"/>
            <a:ext cx="11681947" cy="1218557"/>
          </a:xfrm>
        </p:spPr>
        <p:txBody>
          <a:bodyPr>
            <a:normAutofit/>
          </a:bodyPr>
          <a:lstStyle/>
          <a:p>
            <a:r>
              <a:rPr lang="en-US" sz="2400" b="1" dirty="0">
                <a:solidFill>
                  <a:srgbClr val="0070C0"/>
                </a:solidFill>
                <a:latin typeface="+mn-lt"/>
              </a:rPr>
              <a:t>ACCREDITED NATIONAL CONSORTIUM ERASMUS+ 2024-1-EL01-KA120-SCH-000291784</a:t>
            </a:r>
            <a:br>
              <a:rPr lang="en-US" sz="2300" dirty="0">
                <a:solidFill>
                  <a:srgbClr val="0070C0"/>
                </a:solidFill>
                <a:latin typeface="+mn-lt"/>
              </a:rPr>
            </a:br>
            <a:r>
              <a:rPr lang="en-US" sz="2300" b="1" dirty="0">
                <a:solidFill>
                  <a:srgbClr val="00B050"/>
                </a:solidFill>
                <a:latin typeface="+mn-lt"/>
              </a:rPr>
              <a:t>DIRECTORATE OF SECONDARY EDUCATION OF PIRAEUS (2025-2027)/ </a:t>
            </a:r>
            <a:r>
              <a:rPr lang="en-US" sz="2300" b="1" dirty="0">
                <a:solidFill>
                  <a:srgbClr val="FF0000"/>
                </a:solidFill>
                <a:latin typeface="+mn-lt"/>
              </a:rPr>
              <a:t>OBJECTIVES</a:t>
            </a:r>
          </a:p>
        </p:txBody>
      </p:sp>
      <p:sp>
        <p:nvSpPr>
          <p:cNvPr id="3" name="Content Placeholder 2">
            <a:extLst>
              <a:ext uri="{FF2B5EF4-FFF2-40B4-BE49-F238E27FC236}">
                <a16:creationId xmlns:a16="http://schemas.microsoft.com/office/drawing/2014/main" id="{A7080342-2F0C-F092-EAD5-859CFD7FAE3C}"/>
              </a:ext>
            </a:extLst>
          </p:cNvPr>
          <p:cNvSpPr>
            <a:spLocks noGrp="1"/>
          </p:cNvSpPr>
          <p:nvPr>
            <p:ph idx="1"/>
          </p:nvPr>
        </p:nvSpPr>
        <p:spPr>
          <a:xfrm>
            <a:off x="253218" y="1704842"/>
            <a:ext cx="8781452" cy="5019993"/>
          </a:xfrm>
        </p:spPr>
        <p:txBody>
          <a:bodyPr anchor="t">
            <a:normAutofit/>
          </a:bodyPr>
          <a:lstStyle/>
          <a:p>
            <a:pPr marL="0" indent="0">
              <a:buNone/>
            </a:pPr>
            <a:r>
              <a:rPr lang="en-US" sz="2200" b="1" dirty="0">
                <a:solidFill>
                  <a:srgbClr val="FB37FB"/>
                </a:solidFill>
              </a:rPr>
              <a:t>Objective 3 – Environment and Fight against Climate Change</a:t>
            </a:r>
          </a:p>
          <a:p>
            <a:pPr marL="0" indent="0">
              <a:buNone/>
            </a:pPr>
            <a:r>
              <a:rPr lang="en-US" sz="2200" b="1" dirty="0">
                <a:solidFill>
                  <a:schemeClr val="tx2"/>
                </a:solidFill>
              </a:rPr>
              <a:t>To actively promote environmental sustainability and the principles of the circular economy through whole-school approaches and community-based initiatives. </a:t>
            </a:r>
            <a:r>
              <a:rPr lang="en-US" sz="2200" dirty="0">
                <a:solidFill>
                  <a:schemeClr val="tx2"/>
                </a:solidFill>
              </a:rPr>
              <a:t>The objective aims to foster environmentally responsible behaviors, contribute to climate change mitigation efforts, and support the transition towards more sustainable consumption patterns within both the school and the local community.</a:t>
            </a:r>
          </a:p>
          <a:p>
            <a:pPr marL="0" indent="0">
              <a:buNone/>
            </a:pPr>
            <a:r>
              <a:rPr lang="en-US" sz="2200" b="1" dirty="0">
                <a:solidFill>
                  <a:srgbClr val="FB37FB"/>
                </a:solidFill>
              </a:rPr>
              <a:t>Objective 4 – Participation in Democratic Life</a:t>
            </a:r>
          </a:p>
          <a:p>
            <a:pPr marL="0" indent="0">
              <a:buNone/>
            </a:pPr>
            <a:r>
              <a:rPr lang="en-US" sz="2200" b="1" dirty="0">
                <a:solidFill>
                  <a:schemeClr val="tx2"/>
                </a:solidFill>
              </a:rPr>
              <a:t>To implement innovative actions that reinforce the understanding and appreciation of democratic institutions, fundamental rights and European values</a:t>
            </a:r>
            <a:r>
              <a:rPr lang="en-US" sz="2200" dirty="0">
                <a:solidFill>
                  <a:schemeClr val="tx2"/>
                </a:solidFill>
              </a:rPr>
              <a:t>. The objective aims to empower learners and educators to become active, responsible and engaged citizens, strengthening democratic participation at local, national and European levels.</a:t>
            </a:r>
            <a:endParaRPr lang="el-GR" sz="2200" dirty="0">
              <a:solidFill>
                <a:schemeClr val="tx2"/>
              </a:solidFill>
            </a:endParaRPr>
          </a:p>
          <a:p>
            <a:pPr marL="0" indent="0">
              <a:buNone/>
            </a:pPr>
            <a:endParaRPr lang="el-GR" sz="1800" dirty="0">
              <a:solidFill>
                <a:schemeClr val="tx2"/>
              </a:solidFill>
            </a:endParaRPr>
          </a:p>
        </p:txBody>
      </p:sp>
      <p:grpSp>
        <p:nvGrpSpPr>
          <p:cNvPr id="13" name="Group 12">
            <a:extLst>
              <a:ext uri="{FF2B5EF4-FFF2-40B4-BE49-F238E27FC236}">
                <a16:creationId xmlns:a16="http://schemas.microsoft.com/office/drawing/2014/main" id="{7AF2E340-2E67-81B2-7202-EF07E7A02A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4" name="Freeform: Shape 13">
              <a:extLst>
                <a:ext uri="{FF2B5EF4-FFF2-40B4-BE49-F238E27FC236}">
                  <a16:creationId xmlns:a16="http://schemas.microsoft.com/office/drawing/2014/main" id="{2758FDF6-1FA5-C4BF-6763-F4C341D5F3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Freeform: Shape 14">
              <a:extLst>
                <a:ext uri="{FF2B5EF4-FFF2-40B4-BE49-F238E27FC236}">
                  <a16:creationId xmlns:a16="http://schemas.microsoft.com/office/drawing/2014/main" id="{DF715947-DCDE-C4E6-1534-BCAA227D12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Freeform: Shape 15">
              <a:extLst>
                <a:ext uri="{FF2B5EF4-FFF2-40B4-BE49-F238E27FC236}">
                  <a16:creationId xmlns:a16="http://schemas.microsoft.com/office/drawing/2014/main" id="{8667C8F2-0E94-46C8-A23C-8BFBC1BCA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7" name="Freeform: Shape 16">
              <a:extLst>
                <a:ext uri="{FF2B5EF4-FFF2-40B4-BE49-F238E27FC236}">
                  <a16:creationId xmlns:a16="http://schemas.microsoft.com/office/drawing/2014/main" id="{33D5ED7A-96FA-3AA3-21BB-1E47BA448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pic>
        <p:nvPicPr>
          <p:cNvPr id="5" name="Picture 4">
            <a:extLst>
              <a:ext uri="{FF2B5EF4-FFF2-40B4-BE49-F238E27FC236}">
                <a16:creationId xmlns:a16="http://schemas.microsoft.com/office/drawing/2014/main" id="{1A46CE8B-9A04-33D1-3841-608962999843}"/>
              </a:ext>
            </a:extLst>
          </p:cNvPr>
          <p:cNvPicPr>
            <a:picLocks noChangeAspect="1"/>
          </p:cNvPicPr>
          <p:nvPr/>
        </p:nvPicPr>
        <p:blipFill>
          <a:blip r:embed="rId2"/>
          <a:stretch>
            <a:fillRect/>
          </a:stretch>
        </p:blipFill>
        <p:spPr>
          <a:xfrm>
            <a:off x="9158909" y="2591015"/>
            <a:ext cx="2488667" cy="242909"/>
          </a:xfrm>
          <a:prstGeom prst="rect">
            <a:avLst/>
          </a:prstGeom>
        </p:spPr>
      </p:pic>
      <p:pic>
        <p:nvPicPr>
          <p:cNvPr id="7" name="Picture 6">
            <a:extLst>
              <a:ext uri="{FF2B5EF4-FFF2-40B4-BE49-F238E27FC236}">
                <a16:creationId xmlns:a16="http://schemas.microsoft.com/office/drawing/2014/main" id="{3D457E04-7C7B-41CD-B769-B4AC9FC9FD32}"/>
              </a:ext>
            </a:extLst>
          </p:cNvPr>
          <p:cNvPicPr>
            <a:picLocks noChangeAspect="1"/>
          </p:cNvPicPr>
          <p:nvPr/>
        </p:nvPicPr>
        <p:blipFill>
          <a:blip r:embed="rId3"/>
          <a:stretch>
            <a:fillRect/>
          </a:stretch>
        </p:blipFill>
        <p:spPr>
          <a:xfrm>
            <a:off x="9736399" y="3602935"/>
            <a:ext cx="1654465" cy="1549420"/>
          </a:xfrm>
          <a:prstGeom prst="rect">
            <a:avLst/>
          </a:prstGeom>
        </p:spPr>
      </p:pic>
    </p:spTree>
    <p:extLst>
      <p:ext uri="{BB962C8B-B14F-4D97-AF65-F5344CB8AC3E}">
        <p14:creationId xmlns:p14="http://schemas.microsoft.com/office/powerpoint/2010/main" val="12435228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450</Words>
  <Application>Microsoft Office PowerPoint</Application>
  <PresentationFormat>Widescreen</PresentationFormat>
  <Paragraphs>30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ACCREDITED NATIONAL CONSORTIUM ERASMUS+ 2024-1-EL01-KA120-SCH-000291784 DIRECTORATE OF SECONDARY EDUCATION OF PIRAEUS (2025-2027)</vt:lpstr>
      <vt:lpstr>ACCREDITED NATIONAL CONSORTIUM ERASMUS+ 2024-1-EL01-KA120-SCH-000291784 DIRECTORATE OF SECONDARY EDUCATION OF PIRAEUS (2025-2027)/ OBJECTIVES</vt:lpstr>
      <vt:lpstr>ACCREDITED NATIONAL CONSORTIUM ERASMUS+ 2024-1-EL01-KA120-SCH-000291784 DIRECTORATE OF SECONDARY EDUCATION OF PIRAEUS (2025-2027)/ OBJECTIVES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Katerina Christodoulou</dc:creator>
  <cp:lastModifiedBy>Katerina Christodoulou</cp:lastModifiedBy>
  <cp:revision>11</cp:revision>
  <dcterms:created xsi:type="dcterms:W3CDTF">2026-02-19T11:26:59Z</dcterms:created>
  <dcterms:modified xsi:type="dcterms:W3CDTF">2026-03-04T16:32:48Z</dcterms:modified>
</cp:coreProperties>
</file>