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317" r:id="rId6"/>
    <p:sldId id="318" r:id="rId7"/>
    <p:sldId id="260" r:id="rId8"/>
    <p:sldId id="261" r:id="rId9"/>
    <p:sldId id="314" r:id="rId10"/>
    <p:sldId id="262" r:id="rId11"/>
    <p:sldId id="289" r:id="rId12"/>
    <p:sldId id="315" r:id="rId13"/>
    <p:sldId id="313" r:id="rId14"/>
    <p:sldId id="290" r:id="rId15"/>
    <p:sldId id="263" r:id="rId16"/>
    <p:sldId id="291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303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29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rcRect b="3795"/>
          <a:stretch>
            <a:fillRect/>
          </a:stretch>
        </p:blipFill>
        <p:spPr>
          <a:xfrm>
            <a:off x="0" y="260350"/>
            <a:ext cx="12192000" cy="659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620713"/>
            <a:ext cx="10943167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1843088"/>
            <a:ext cx="10949517" cy="981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355"/>
            <a:ext cx="9144000" cy="2066290"/>
          </a:xfrm>
        </p:spPr>
        <p:txBody>
          <a:bodyPr>
            <a:noAutofit/>
          </a:bodyPr>
          <a:lstStyle/>
          <a:p>
            <a:endParaRPr lang="en-US" altLang="en-US" sz="1800" b="1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en-US" sz="2000" b="1">
                <a:latin typeface="Comic Sans MS" panose="030F0702030302020204" charset="0"/>
                <a:cs typeface="Comic Sans MS" panose="030F0702030302020204" charset="0"/>
              </a:rPr>
              <a:t>Erasmus+ Job Shadowing</a:t>
            </a:r>
          </a:p>
          <a:p>
            <a:r>
              <a:rPr lang="en-US" altLang="en-US" sz="2000" b="1">
                <a:latin typeface="Comic Sans MS" panose="030F0702030302020204" charset="0"/>
                <a:cs typeface="Comic Sans MS" panose="030F0702030302020204" charset="0"/>
              </a:rPr>
              <a:t>Szolnok, Hungary</a:t>
            </a:r>
          </a:p>
          <a:p>
            <a:r>
              <a:rPr lang="en-US" altLang="en-US" sz="2000" b="1">
                <a:latin typeface="Comic Sans MS" panose="030F0702030302020204" charset="0"/>
                <a:cs typeface="Comic Sans MS" panose="030F0702030302020204" charset="0"/>
              </a:rPr>
              <a:t>Kassai Úti Magyar–Angol Két Tanítási Nyelvű Általános Iskola</a:t>
            </a:r>
          </a:p>
          <a:p>
            <a:r>
              <a:rPr lang="en-US" altLang="en-US" sz="2000" b="1">
                <a:latin typeface="Comic Sans MS" panose="030F0702030302020204" charset="0"/>
                <a:cs typeface="Comic Sans MS" panose="030F0702030302020204" charset="0"/>
              </a:rPr>
              <a:t>Διαπιστευμένη Εθνική Κοινοπραξία Erasmus+</a:t>
            </a:r>
          </a:p>
          <a:p>
            <a:r>
              <a:rPr lang="en-US" altLang="en-US" sz="2000" b="1">
                <a:latin typeface="Comic Sans MS" panose="030F0702030302020204" charset="0"/>
                <a:cs typeface="Comic Sans MS" panose="030F0702030302020204" charset="0"/>
              </a:rPr>
              <a:t>2025-1-EL01-KA121-SCH-00344561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3482" y="1829333"/>
            <a:ext cx="2402465" cy="22498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309" y="1196372"/>
            <a:ext cx="3310305" cy="3221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en-US" sz="2800" b="1" dirty="0">
                <a:latin typeface="Comic Sans MS" panose="030F0702030302020204" charset="0"/>
                <a:cs typeface="Comic Sans MS" panose="030F0702030302020204" charset="0"/>
              </a:rPr>
            </a:br>
            <a:r>
              <a:rPr lang="en-US" altLang="en-US" sz="2800" b="1" dirty="0" err="1">
                <a:latin typeface="Comic Sans MS" panose="030F0702030302020204" charset="0"/>
                <a:cs typeface="Comic Sans MS" panose="030F0702030302020204" charset="0"/>
              </a:rPr>
              <a:t>Ημέρ</a:t>
            </a:r>
            <a:r>
              <a:rPr lang="el-GR" altLang="en-US" sz="2800" b="1" dirty="0">
                <a:latin typeface="Comic Sans MS" panose="030F0702030302020204" charset="0"/>
                <a:cs typeface="Comic Sans MS" panose="030F0702030302020204" charset="0"/>
              </a:rPr>
              <a:t>α 1η</a:t>
            </a:r>
            <a:br>
              <a:rPr lang="el-GR" altLang="en-US" sz="2800" b="1" dirty="0">
                <a:latin typeface="Comic Sans MS" panose="030F0702030302020204" charset="0"/>
                <a:cs typeface="Comic Sans MS" panose="030F0702030302020204" charset="0"/>
              </a:rPr>
            </a:br>
            <a:r>
              <a:rPr lang="en-US" altLang="en-US" sz="2800" b="1" dirty="0">
                <a:latin typeface="Comic Sans MS" panose="030F0702030302020204" charset="0"/>
                <a:cs typeface="Comic Sans MS" panose="030F0702030302020204" charset="0"/>
              </a:rPr>
              <a:t>Υπ</a:t>
            </a:r>
            <a:r>
              <a:rPr lang="en-US" altLang="en-US" sz="2800" b="1" dirty="0" err="1">
                <a:latin typeface="Comic Sans MS" panose="030F0702030302020204" charset="0"/>
                <a:cs typeface="Comic Sans MS" panose="030F0702030302020204" charset="0"/>
              </a:rPr>
              <a:t>οδοχή</a:t>
            </a:r>
            <a:r>
              <a:rPr lang="en-US" altLang="en-US" sz="2800" b="1" dirty="0">
                <a:latin typeface="Comic Sans MS" panose="030F0702030302020204" charset="0"/>
                <a:cs typeface="Comic Sans MS" panose="030F0702030302020204" charset="0"/>
              </a:rPr>
              <a:t> – Πα</a:t>
            </a:r>
            <a:r>
              <a:rPr lang="en-US" altLang="en-US" sz="2800" b="1" dirty="0" err="1">
                <a:latin typeface="Comic Sans MS" panose="030F0702030302020204" charset="0"/>
                <a:cs typeface="Comic Sans MS" panose="030F0702030302020204" charset="0"/>
              </a:rPr>
              <a:t>ρουσιάσεις</a:t>
            </a:r>
            <a:r>
              <a:rPr lang="en-US" altLang="en-US" sz="2800" b="1" dirty="0"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Γνωριμί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 με τη σχολική κοινότητα </a:t>
            </a:r>
            <a:endParaRPr lang="el-GR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Πα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ρουσί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αση σχολείων </a:t>
            </a:r>
            <a:endParaRPr lang="el-GR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Παρα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κολούθηση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μα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θημάτων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Αγγλικών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l-GR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Δι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αδραστικές δραστηριότητες συνεργασίας </a:t>
            </a:r>
          </a:p>
        </p:txBody>
      </p:sp>
      <p:pic>
        <p:nvPicPr>
          <p:cNvPr id="4" name="Picture 3" descr="ΠΑΙΔΙ ΠΟΥ ΠΑΕΙ ΣΧΟΛΕΙ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835" y="3670300"/>
            <a:ext cx="4061460" cy="27349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2400" b="1">
                <a:latin typeface="Comic Sans MS" panose="030F0702030302020204" charset="0"/>
                <a:cs typeface="Comic Sans MS" panose="030F0702030302020204" charset="0"/>
              </a:rPr>
              <a:t>     </a:t>
            </a:r>
            <a:r>
              <a:rPr lang="en-US" altLang="en-US" sz="2400" b="1">
                <a:latin typeface="Comic Sans MS" panose="030F0702030302020204" charset="0"/>
                <a:cs typeface="Comic Sans MS" panose="030F0702030302020204" charset="0"/>
              </a:rPr>
              <a:t>Πρώτη γνωριμία με το σχολείο και το μαθησιακό περιβάλλον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619" y="1253172"/>
            <a:ext cx="4952999" cy="4351655"/>
          </a:xfrm>
        </p:spPr>
        <p:txBody>
          <a:bodyPr>
            <a:normAutofit fontScale="97500"/>
          </a:bodyPr>
          <a:lstStyle/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en-US" sz="1800" dirty="0">
                <a:latin typeface="Comic Sans MS" panose="030F0702030302020204" charset="0"/>
                <a:cs typeface="Comic Sans MS" panose="030F0702030302020204" charset="0"/>
              </a:rPr>
              <a:t>Η π</a:t>
            </a:r>
            <a:r>
              <a:rPr lang="en-US" altLang="en-US" sz="1800" dirty="0" err="1">
                <a:latin typeface="Comic Sans MS" panose="030F0702030302020204" charset="0"/>
                <a:cs typeface="Comic Sans MS" panose="030F0702030302020204" charset="0"/>
              </a:rPr>
              <a:t>ρώτη</a:t>
            </a:r>
            <a:r>
              <a:rPr lang="en-US" altLang="en-US" sz="18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800" dirty="0" err="1">
                <a:latin typeface="Comic Sans MS" panose="030F0702030302020204" charset="0"/>
                <a:cs typeface="Comic Sans MS" panose="030F0702030302020204" charset="0"/>
              </a:rPr>
              <a:t>ημέρ</a:t>
            </a:r>
            <a:r>
              <a:rPr lang="en-US" altLang="en-US" sz="1800" dirty="0">
                <a:latin typeface="Comic Sans MS" panose="030F0702030302020204" charset="0"/>
                <a:cs typeface="Comic Sans MS" panose="030F0702030302020204" charset="0"/>
              </a:rPr>
              <a:t>α ξεκίνησε με θερμή υποδοχή από τη διευθύντρια και τους εκπαιδευτικούς του σχολείου υποδοχής. </a:t>
            </a:r>
            <a:r>
              <a:rPr lang="en-US" altLang="en-US" sz="1800" dirty="0" err="1">
                <a:latin typeface="Comic Sans MS" panose="030F0702030302020204" charset="0"/>
                <a:cs typeface="Comic Sans MS" panose="030F0702030302020204" charset="0"/>
              </a:rPr>
              <a:t>Αντ</a:t>
            </a:r>
            <a:r>
              <a:rPr lang="en-US" altLang="en-US" sz="1800" dirty="0">
                <a:latin typeface="Comic Sans MS" panose="030F0702030302020204" charset="0"/>
                <a:cs typeface="Comic Sans MS" panose="030F0702030302020204" charset="0"/>
              </a:rPr>
              <a:t>αλλάξαμε συμβολικά δώρα και παρουσιάσαμε τόσο την κοινοπραξία Erasmus+ όσο και τις σχολικές μας μονάδες, δημιουργώντας από την αρχή ένα ιδιαίτερα θετικό κλίμα συνεργασίας και εξωστρέφειας.</a:t>
            </a:r>
          </a:p>
          <a:p>
            <a:pPr algn="l">
              <a:lnSpc>
                <a:spcPct val="150000"/>
              </a:lnSpc>
            </a:pPr>
            <a:endParaRPr lang="en-US" altLang="en-US" sz="18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Picture 3" descr="ΧΟΡΩΔΙ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365" y="907818"/>
            <a:ext cx="4005580" cy="2700660"/>
          </a:xfrm>
          <a:prstGeom prst="rect">
            <a:avLst/>
          </a:prstGeom>
        </p:spPr>
      </p:pic>
      <p:pic>
        <p:nvPicPr>
          <p:cNvPr id="6" name="Picture 5" descr="ΦΩΤΟ ΜΕ ΔΕΥΘΥΝΤΡΙ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365" y="3608478"/>
            <a:ext cx="4006215" cy="2571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565" y="227446"/>
            <a:ext cx="11896435" cy="582613"/>
          </a:xfrm>
        </p:spPr>
        <p:txBody>
          <a:bodyPr/>
          <a:lstStyle/>
          <a:p>
            <a:r>
              <a:rPr lang="el-GR" sz="2500" b="1" dirty="0"/>
              <a:t>Παρουσίαση της Κοινοπραξίας </a:t>
            </a:r>
            <a:r>
              <a:rPr lang="en-US" sz="2500" b="1" dirty="0"/>
              <a:t>Erasmus </a:t>
            </a:r>
            <a:r>
              <a:rPr lang="el-GR" sz="2500" b="1" dirty="0"/>
              <a:t>της ΔΔΕ Πειραιά και των σχολείων</a:t>
            </a:r>
            <a:endParaRPr lang="en-US" sz="2500" b="1" dirty="0"/>
          </a:p>
        </p:txBody>
      </p:sp>
      <p:pic>
        <p:nvPicPr>
          <p:cNvPr id="4" name="Content Placeholder 3" descr="ΝΑΣΙΑ ΠΑΡΟΥΣΙΑΣΗ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565" y="1091038"/>
            <a:ext cx="4082470" cy="3223268"/>
          </a:xfrm>
          <a:prstGeom prst="rect">
            <a:avLst/>
          </a:prstGeom>
        </p:spPr>
      </p:pic>
      <p:pic>
        <p:nvPicPr>
          <p:cNvPr id="5" name="Picture 4" descr="ΣΤΑ ΠΑΡΟΥΣΙΑΣ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054" y="1606203"/>
            <a:ext cx="3267891" cy="4016169"/>
          </a:xfrm>
          <a:prstGeom prst="rect">
            <a:avLst/>
          </a:prstGeom>
        </p:spPr>
      </p:pic>
      <p:pic>
        <p:nvPicPr>
          <p:cNvPr id="6" name="Picture 5" descr="ΓΙΑΝΝΟΣ ΠΑΡΟΥΣΙΑΣ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964" y="1015250"/>
            <a:ext cx="4231178" cy="34985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>
              <a:lnSpc>
                <a:spcPct val="120000"/>
              </a:lnSpc>
            </a:pPr>
            <a:endParaRPr lang="en-US" altLang="en-US" sz="1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>
              <a:lnSpc>
                <a:spcPct val="120000"/>
              </a:lnSpc>
            </a:pPr>
            <a:endParaRPr lang="el-GR" altLang="en-US" sz="1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Στη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συνέχει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 παρακολουθήσαμε μαθήματα Αγγλικών σε μαθητές περίπου 14 ετών.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Οι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μα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θητές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συμμετείχ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αν ενεργά στη μαθησιακή διαδικασία, ενώ ιδιαίτερη εντύπωση μάς έκανε η ισορροπία ανάμεσα στη χρήση ψηφιακών εργαλείων και στη βιωματική προσέγγιση της διδασκαλίας.</a:t>
            </a:r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endParaRPr lang="en-US" sz="1600" dirty="0"/>
          </a:p>
        </p:txBody>
      </p:sp>
      <p:pic>
        <p:nvPicPr>
          <p:cNvPr id="4" name="Picture 3" descr="ΑΓΓΛΙΚΑ ΚΙΝΓΚ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152" y="164041"/>
            <a:ext cx="6037695" cy="425094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altLang="en-US" b="1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  </a:t>
            </a:r>
            <a:r>
              <a:rPr lang="en-US" altLang="en-US" sz="2000" b="1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Πρώτη</a:t>
            </a:r>
            <a:r>
              <a:rPr lang="en-US" altLang="en-US" sz="2000" b="1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en-US" sz="2000" b="1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γνωριμί</a:t>
            </a:r>
            <a:r>
              <a:rPr lang="en-US" altLang="en-US" sz="2000" b="1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 με το σχολείο και το μαθησιακό περιβάλλον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9796" y="1825625"/>
            <a:ext cx="4424004" cy="4351655"/>
          </a:xfrm>
        </p:spPr>
        <p:txBody>
          <a:bodyPr>
            <a:normAutofit/>
          </a:bodyPr>
          <a:lstStyle/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Από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την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π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ρώτη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κιόλ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ας ημέρα διαπιστώσαμε τη σημασία που αποδίδει το σχολείο στη συνεργασία, στην επικοινωνία και στη δημιουργία ενός ανοιχτού και υποστηρικτικού μαθησιακού περιβάλλοντος.</a:t>
            </a: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Picture 3" descr="ΒΙΒΛΙΟΘΗΚΗ ΓΝΩΡΙΜΙ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447" y="3002743"/>
            <a:ext cx="4073598" cy="293064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040129" y="861695"/>
            <a:ext cx="3491229" cy="283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Η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ημέρ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 ολοκληρώθηκε με διαδραστική δραστηριότητα στη βιβλιοθήκη του σχολείου, μέσα από την οποία οι εκπαιδευτικοί γνωρίστηκαν καλύτερα και αντάλλαξαν εμπειρίες σε συνεργατικό και ευχάριστο κλίμα.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EFC11C8-7B28-456B-B825-7AE25F63B0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r="17897"/>
          <a:stretch/>
        </p:blipFill>
        <p:spPr>
          <a:xfrm>
            <a:off x="6929796" y="897950"/>
            <a:ext cx="4142757" cy="350978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n-US" sz="2800">
                <a:latin typeface="Comic Sans MS" panose="030F0702030302020204" charset="0"/>
                <a:cs typeface="Comic Sans MS" panose="030F0702030302020204" charset="0"/>
              </a:rPr>
              <a:t> </a:t>
            </a:r>
            <a:br>
              <a:rPr lang="el-GR" altLang="en-US" sz="2800">
                <a:latin typeface="Comic Sans MS" panose="030F0702030302020204" charset="0"/>
                <a:cs typeface="Comic Sans MS" panose="030F0702030302020204" charset="0"/>
              </a:rPr>
            </a:br>
            <a:br>
              <a:rPr lang="el-GR" altLang="en-US" sz="2800">
                <a:latin typeface="Comic Sans MS" panose="030F0702030302020204" charset="0"/>
                <a:cs typeface="Comic Sans MS" panose="030F0702030302020204" charset="0"/>
              </a:rPr>
            </a:br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Ημέρα 2</a:t>
            </a:r>
            <a:r>
              <a:rPr lang="el-GR" altLang="en-US" sz="2800" b="1">
                <a:latin typeface="Comic Sans MS" panose="030F0702030302020204" charset="0"/>
                <a:cs typeface="Comic Sans MS" panose="030F0702030302020204" charset="0"/>
              </a:rPr>
              <a:t>η</a:t>
            </a:r>
            <a:b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</a:br>
            <a:r>
              <a:rPr lang="el-GR" altLang="en-US" sz="2800" b="1">
                <a:latin typeface="Comic Sans MS" panose="030F0702030302020204" charset="0"/>
                <a:cs typeface="Comic Sans MS" panose="030F0702030302020204" charset="0"/>
              </a:rPr>
              <a:t>            </a:t>
            </a:r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Συνεργατική μάθηση &amp; διαθεματική προσέγγιση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8900"/>
            <a:ext cx="10273665" cy="4818380"/>
          </a:xfrm>
        </p:spPr>
        <p:txBody>
          <a:bodyPr>
            <a:normAutofit/>
          </a:bodyPr>
          <a:lstStyle/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Civilization lesson </a:t>
            </a:r>
          </a:p>
          <a:p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Ομ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αδοσυνεργατική διδασκαλία </a:t>
            </a:r>
          </a:p>
          <a:p>
            <a:r>
              <a:rPr lang="el-GR" altLang="en-US" sz="1600" dirty="0">
                <a:latin typeface="Comic Sans MS" panose="030F0702030302020204" charset="0"/>
                <a:cs typeface="Comic Sans MS" panose="030F0702030302020204" charset="0"/>
              </a:rPr>
              <a:t>Ανεστραμμένη τάξη</a:t>
            </a:r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l-GR" altLang="en-US" sz="1600" dirty="0">
                <a:latin typeface="Comic Sans MS" panose="030F0702030302020204" charset="0"/>
                <a:cs typeface="Comic Sans MS" panose="030F0702030302020204" charset="0"/>
              </a:rPr>
              <a:t>Ψ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ηφι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ακά εργαλεία </a:t>
            </a:r>
          </a:p>
          <a:p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Περι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βαλλοντικές δράσεις</a:t>
            </a: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Picture 3" descr="ΠΑΙΔΙ ΠΑΤΙΝ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055" y="1958340"/>
            <a:ext cx="2559685" cy="3752850"/>
          </a:xfrm>
          <a:prstGeom prst="rect">
            <a:avLst/>
          </a:prstGeom>
        </p:spPr>
      </p:pic>
      <p:pic>
        <p:nvPicPr>
          <p:cNvPr id="5" name="Picture 4" descr="ΚΟΡΙΤΣΙ ΚΟΥΚΛ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0" y="1957705"/>
            <a:ext cx="2443480" cy="37534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b="1">
                <a:latin typeface="Comic Sans MS" panose="030F0702030302020204" charset="0"/>
                <a:cs typeface="Comic Sans MS" panose="030F0702030302020204" charset="0"/>
              </a:rPr>
              <a:t>Συνεργατική και μαθητοκεντρική μάθηση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75054"/>
            <a:ext cx="6542405" cy="5230495"/>
          </a:xfrm>
        </p:spPr>
        <p:txBody>
          <a:bodyPr>
            <a:normAutofit lnSpcReduction="10000"/>
          </a:bodyPr>
          <a:lstStyle/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Η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δεύτερη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ημέρ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 ήταν ιδιαίτερα πλούσια σε παιδαγωγικές πρακτικές και μας έδωσε την ευκαιρία να παρατηρήσουμε διαφορετικές μορφές συνεργατικής μάθησης.</a:t>
            </a: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Στο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μάθημ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 Civilization, με θέμα το ιστορικό Homestead Act, οι μαθητές εργάζονταν σε ομάδες με φύλλα εργασίας, ενώ η εναλλαγή συντονιστών μεταξύ των ομάδων ενίσχυε τη διάχυση ιδεών και την ενεργή συμμετοχή όλων.</a:t>
            </a: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Ιδι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αίτερη εντύπωση μάς έκανε η ευελιξία της εκπαιδευτικού, η οποία αξιοποιούσε πρόσθετο υποστηρικτικό υλικό όταν έκρινε ότι το σχολικό βιβλίο δεν επαρκούσε για την κατανόηση του θέματος.</a:t>
            </a: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6" name="Picture 5" descr="ΠΡΟΣΩΠΟΓΡΑΦΙΑ ΑΓΟΡ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640" y="481806"/>
            <a:ext cx="1624330" cy="1915160"/>
          </a:xfrm>
          <a:prstGeom prst="rect">
            <a:avLst/>
          </a:prstGeom>
        </p:spPr>
      </p:pic>
      <p:pic>
        <p:nvPicPr>
          <p:cNvPr id="4" name="Picture 3" descr="ΣΟΥΖΥ HOMESTEAD AC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004" y="2688271"/>
            <a:ext cx="4891055" cy="3398203"/>
          </a:xfrm>
          <a:prstGeom prst="rect">
            <a:avLst/>
          </a:prstGeom>
        </p:spPr>
      </p:pic>
      <p:pic>
        <p:nvPicPr>
          <p:cNvPr id="5" name="Picture 4" descr="ΚΑΚΟ ΒΙΒΛΙ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557" y="3022280"/>
            <a:ext cx="1634490" cy="222377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>
                <a:latin typeface="Comic Sans MS" panose="030F0702030302020204" charset="0"/>
                <a:cs typeface="Comic Sans MS" panose="030F0702030302020204" charset="0"/>
              </a:rPr>
              <a:t>ΧΗΜΕΙΑ &amp; FLIPPED CLASSROOM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724" y="1133475"/>
            <a:ext cx="10972800" cy="5306695"/>
          </a:xfrm>
        </p:spPr>
        <p:txBody>
          <a:bodyPr>
            <a:normAutofit fontScale="87500"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l-GR" altLang="en-US" sz="1600" b="1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</a:t>
            </a:r>
            <a:r>
              <a:rPr lang="en-US" altLang="en-US" sz="1750" b="1" dirty="0">
                <a:latin typeface="Comic Sans MS" panose="030F0702030302020204" charset="0"/>
                <a:cs typeface="Comic Sans MS" panose="030F0702030302020204" charset="0"/>
              </a:rPr>
              <a:t>Chemistry Lesson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l-GR" altLang="en-US" sz="1750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   </a:t>
            </a:r>
            <a:r>
              <a:rPr lang="en-US" altLang="en-US" sz="1750" dirty="0" err="1">
                <a:latin typeface="Comic Sans MS" panose="030F0702030302020204" charset="0"/>
                <a:cs typeface="Comic Sans MS" panose="030F0702030302020204" charset="0"/>
              </a:rPr>
              <a:t>Σύνδεση</a:t>
            </a:r>
            <a:r>
              <a:rPr lang="en-US" altLang="en-US" sz="175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750" dirty="0" err="1">
                <a:latin typeface="Comic Sans MS" panose="030F0702030302020204" charset="0"/>
                <a:cs typeface="Comic Sans MS" panose="030F0702030302020204" charset="0"/>
              </a:rPr>
              <a:t>θεωρί</a:t>
            </a:r>
            <a:r>
              <a:rPr lang="en-US" altLang="en-US" sz="1750" dirty="0">
                <a:latin typeface="Comic Sans MS" panose="030F0702030302020204" charset="0"/>
                <a:cs typeface="Comic Sans MS" panose="030F0702030302020204" charset="0"/>
              </a:rPr>
              <a:t>ας με προηγούμενη γνώση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l-GR" altLang="en-US" sz="1750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   </a:t>
            </a:r>
            <a:r>
              <a:rPr lang="en-US" altLang="en-US" sz="1750" dirty="0" err="1">
                <a:latin typeface="Comic Sans MS" panose="030F0702030302020204" charset="0"/>
                <a:cs typeface="Comic Sans MS" panose="030F0702030302020204" charset="0"/>
              </a:rPr>
              <a:t>Ομ</a:t>
            </a:r>
            <a:r>
              <a:rPr lang="en-US" altLang="en-US" sz="1750" dirty="0">
                <a:latin typeface="Comic Sans MS" panose="030F0702030302020204" charset="0"/>
                <a:cs typeface="Comic Sans MS" panose="030F0702030302020204" charset="0"/>
              </a:rPr>
              <a:t>αδοσυνεργατικές δραστηριότητες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l-GR" altLang="en-US" sz="1750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                 </a:t>
            </a:r>
            <a:r>
              <a:rPr lang="en-US" altLang="en-US" sz="1750" dirty="0">
                <a:latin typeface="Comic Sans MS" panose="030F0702030302020204" charset="0"/>
                <a:cs typeface="Comic Sans MS" panose="030F0702030302020204" charset="0"/>
              </a:rPr>
              <a:t>Flipped classroom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l-GR" altLang="en-US" sz="1750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                </a:t>
            </a:r>
            <a:r>
              <a:rPr lang="en-US" altLang="en-US" sz="1750" dirty="0">
                <a:latin typeface="Comic Sans MS" panose="030F0702030302020204" charset="0"/>
                <a:cs typeface="Comic Sans MS" panose="030F0702030302020204" charset="0"/>
              </a:rPr>
              <a:t>Μα</a:t>
            </a:r>
            <a:r>
              <a:rPr lang="en-US" altLang="en-US" sz="1750" dirty="0" err="1">
                <a:latin typeface="Comic Sans MS" panose="030F0702030302020204" charset="0"/>
                <a:cs typeface="Comic Sans MS" panose="030F0702030302020204" charset="0"/>
              </a:rPr>
              <a:t>θητική</a:t>
            </a:r>
            <a:r>
              <a:rPr lang="en-US" altLang="en-US" sz="1750" dirty="0">
                <a:latin typeface="Comic Sans MS" panose="030F0702030302020204" charset="0"/>
                <a:cs typeface="Comic Sans MS" panose="030F0702030302020204" charset="0"/>
              </a:rPr>
              <a:t> α</a:t>
            </a:r>
            <a:r>
              <a:rPr lang="en-US" altLang="en-US" sz="1750" dirty="0" err="1">
                <a:latin typeface="Comic Sans MS" panose="030F0702030302020204" charset="0"/>
                <a:cs typeface="Comic Sans MS" panose="030F0702030302020204" charset="0"/>
              </a:rPr>
              <a:t>υτενέργει</a:t>
            </a:r>
            <a:r>
              <a:rPr lang="en-US" altLang="en-US" sz="1750" dirty="0">
                <a:latin typeface="Comic Sans MS" panose="030F0702030302020204" charset="0"/>
                <a:cs typeface="Comic Sans MS" panose="030F0702030302020204" charset="0"/>
              </a:rPr>
              <a:t>α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l-GR" altLang="en-US" sz="1750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   </a:t>
            </a:r>
            <a:r>
              <a:rPr lang="en-US" altLang="en-US" sz="1750" dirty="0" err="1">
                <a:latin typeface="Comic Sans MS" panose="030F0702030302020204" charset="0"/>
                <a:cs typeface="Comic Sans MS" panose="030F0702030302020204" charset="0"/>
              </a:rPr>
              <a:t>Ψηφι</a:t>
            </a:r>
            <a:r>
              <a:rPr lang="en-US" altLang="en-US" sz="1750" dirty="0">
                <a:latin typeface="Comic Sans MS" panose="030F0702030302020204" charset="0"/>
                <a:cs typeface="Comic Sans MS" panose="030F0702030302020204" charset="0"/>
              </a:rPr>
              <a:t>ακή υποστήριξη της διδασκαλίας</a:t>
            </a:r>
          </a:p>
          <a:p>
            <a:endParaRPr lang="en-US" altLang="en-US" sz="14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altLang="en-US" sz="1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altLang="en-US" sz="1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altLang="en-US" sz="1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altLang="en-US" sz="1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altLang="en-US" sz="14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altLang="en-US" sz="14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altLang="en-US" sz="14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Στο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μάθημ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 Χημείας παρακολουθήσαμε δραστηριότητες συνεργατικής μάθησης με θέμα τη γλυκόζη και τους υδατάνθρακες, καθώς και στοιχεία ανεστραμμένης τάξης, με παρουσίαση πειράματος από μαθήτρια της τάξης. Πα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ρά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τους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π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εριορισμούς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στις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εργ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αστηριακές υποδομές, οι εκπαιδευτικοί αξιοποιούσαν αποτελεσματικά ψηφιακά εργαλεία και συνεργασίες με άλλες σχολικές δομές.</a:t>
            </a: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40000"/>
              </a:lnSpc>
            </a:pPr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Picture 3" descr="ΜΑΘΗΤΡΙΑ ΠΕΙΡΑΜ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24" y="1123950"/>
            <a:ext cx="2441575" cy="3336290"/>
          </a:xfrm>
          <a:prstGeom prst="rect">
            <a:avLst/>
          </a:prstGeom>
        </p:spPr>
      </p:pic>
      <p:pic>
        <p:nvPicPr>
          <p:cNvPr id="5" name="Picture 4" descr="ΤΕΤΡΑΔΙΟ ΜΑΘΗΤΡΙΑ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644" y="3251401"/>
            <a:ext cx="2230754" cy="1397354"/>
          </a:xfrm>
          <a:prstGeom prst="rect">
            <a:avLst/>
          </a:prstGeom>
        </p:spPr>
      </p:pic>
      <p:pic>
        <p:nvPicPr>
          <p:cNvPr id="6" name="Picture 5" descr="ΔΙΑΔΡΑΣΤΙΚΟΣ ΓΛΥΚΟΖ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645" y="1284685"/>
            <a:ext cx="2230755" cy="170751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A207C058-F0F5-431D-87D8-8FA432DC7F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60" y="2468938"/>
            <a:ext cx="3870929" cy="217981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2665" b="1">
                <a:latin typeface="Comic Sans MS" panose="030F0702030302020204" charset="0"/>
                <a:cs typeface="Comic Sans MS" panose="030F0702030302020204" charset="0"/>
              </a:rPr>
              <a:t>  </a:t>
            </a:r>
            <a:r>
              <a:rPr lang="en-US" altLang="en-US" sz="2665" b="1">
                <a:latin typeface="Comic Sans MS" panose="030F0702030302020204" charset="0"/>
                <a:cs typeface="Comic Sans MS" panose="030F0702030302020204" charset="0"/>
              </a:rPr>
              <a:t>ΜΟΥΣΙΚΗ &amp; ΔΙΑΠΟΛΙΤΙΣΜΙΚΟΤΗΤΑ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471170"/>
            <a:ext cx="8153400" cy="578358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l-GR" altLang="en-US" sz="1600" b="1" dirty="0">
                <a:latin typeface="Comic Sans MS" panose="030F0702030302020204" charset="0"/>
                <a:cs typeface="Comic Sans MS" panose="030F0702030302020204" charset="0"/>
              </a:rPr>
              <a:t>  </a:t>
            </a:r>
            <a:r>
              <a:rPr lang="el-GR" altLang="en-US" sz="3200" b="1" dirty="0"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  <a:p>
            <a:pPr marL="0" indent="0">
              <a:buNone/>
            </a:pPr>
            <a:endParaRPr lang="el-GR" altLang="en-US" sz="3200" b="1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l-GR" altLang="en-US" sz="3200" b="1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n-US" altLang="en-US" sz="6400" b="1" dirty="0">
                <a:latin typeface="Comic Sans MS" panose="030F0702030302020204" charset="0"/>
                <a:cs typeface="Comic Sans MS" panose="030F0702030302020204" charset="0"/>
              </a:rPr>
              <a:t>Music &amp; Culture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Επ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ίσκεψη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στο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Δημοτικό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Ωδείο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l-GR" altLang="en-US" sz="6400" dirty="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altLang="en-US" sz="6400" dirty="0">
                <a:latin typeface="Comic Sans MS" panose="030F0702030302020204" charset="0"/>
                <a:cs typeface="Comic Sans MS" panose="030F0702030302020204" charset="0"/>
              </a:rPr>
              <a:t>Κλασική μουσική εκπαίδευση</a:t>
            </a:r>
            <a:endParaRPr lang="en-US" altLang="en-US" sz="6400" dirty="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altLang="en-US" sz="6400" dirty="0">
                <a:latin typeface="Comic Sans MS" panose="030F0702030302020204" charset="0"/>
                <a:cs typeface="Comic Sans MS" panose="030F0702030302020204" charset="0"/>
              </a:rPr>
              <a:t>Όργανα συμφωνικής ορχήστρας</a:t>
            </a:r>
            <a:endParaRPr lang="en-US" altLang="en-US" sz="6400" dirty="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Ελληνική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 &amp; 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ουγγρική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μουσική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Δι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απολιτισμική ανταλλαγή</a:t>
            </a: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l-GR" altLang="en-US" sz="64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                                                                                                                                            </a:t>
            </a: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endParaRPr lang="el-GR" altLang="en-US" sz="64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endParaRPr lang="el-GR" altLang="en-US" sz="64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endParaRPr lang="en-US" altLang="en-US" sz="64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endParaRPr lang="el-GR" altLang="en-US" sz="64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endParaRPr lang="el-GR" altLang="en-US" sz="64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endParaRPr lang="en-US" altLang="en-US" sz="64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Πα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ράλληλ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α, ιδιαίτερο ενδιαφέρον παρουσίασε η επίσκεψη στο Δημοτικό Ωδείο της πόλης, όπου αναδείχθηκε η σημασία της μουσικής και της πολιτιστικής σύνδεσης στη μαθησιακή διαδικασία.</a:t>
            </a:r>
          </a:p>
          <a:p>
            <a:pPr marL="0" indent="0">
              <a:buNone/>
            </a:pPr>
            <a:endParaRPr lang="en-US" sz="6400" dirty="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64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Picture 3" descr="ΓΙΑΝΝ.ΜΟΥΣΙΚ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995" y="1120458"/>
            <a:ext cx="2592705" cy="4223703"/>
          </a:xfrm>
          <a:prstGeom prst="rect">
            <a:avLst/>
          </a:prstGeom>
        </p:spPr>
      </p:pic>
      <p:pic>
        <p:nvPicPr>
          <p:cNvPr id="5" name="Picture 4" descr="ΠΙΝΑΚΑΣ ΒΙΟΛΙ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014" y="2500787"/>
            <a:ext cx="1537335" cy="17243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3110">
                <a:latin typeface="Comic Sans MS" panose="030F0702030302020204" charset="0"/>
                <a:cs typeface="Comic Sans MS" panose="030F0702030302020204" charset="0"/>
              </a:rPr>
              <a:t>       </a:t>
            </a:r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ΠΕΡΙΒΑΛΛΟΝΤΙΚΕΣ &amp; ΚΟΙΝΩΝΙΚΕΣ ΔΡΑΣΕΙΣ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en-US" sz="20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20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20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l-GR" altLang="en-US" sz="1600" b="1">
                <a:latin typeface="Comic Sans MS" panose="030F0702030302020204" charset="0"/>
                <a:cs typeface="Comic Sans MS" panose="030F0702030302020204" charset="0"/>
              </a:rPr>
              <a:t>     </a:t>
            </a:r>
            <a:r>
              <a:rPr lang="en-US" altLang="en-US" sz="1600" b="1">
                <a:latin typeface="Comic Sans MS" panose="030F0702030302020204" charset="0"/>
                <a:cs typeface="Comic Sans MS" panose="030F0702030302020204" charset="0"/>
              </a:rPr>
              <a:t>Beyond the Classroom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Environmental projects 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Volunteer activities 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Interdisciplinary learning 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Brainstorming &amp; creative worksheets 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Student engagement</a:t>
            </a:r>
          </a:p>
        </p:txBody>
      </p:sp>
      <p:pic>
        <p:nvPicPr>
          <p:cNvPr id="4" name="Picture 3" descr="ΠΑΙΔΙ ΦΥΣ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700" y="1821815"/>
            <a:ext cx="3273425" cy="3521710"/>
          </a:xfrm>
          <a:prstGeom prst="rect">
            <a:avLst/>
          </a:prstGeom>
        </p:spPr>
      </p:pic>
      <p:pic>
        <p:nvPicPr>
          <p:cNvPr id="5" name="Picture 4" descr="ΦΥΣ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165" y="2526665"/>
            <a:ext cx="2402205" cy="25469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844550"/>
          </a:xfrm>
        </p:spPr>
        <p:txBody>
          <a:bodyPr>
            <a:normAutofit fontScale="90000"/>
          </a:bodyPr>
          <a:lstStyle/>
          <a:p>
            <a:br>
              <a:rPr lang="el-GR" sz="2000" dirty="0">
                <a:solidFill>
                  <a:srgbClr val="0070C0"/>
                </a:solidFill>
                <a:latin typeface="+mn-lt"/>
                <a:sym typeface="+mn-ea"/>
              </a:rPr>
            </a:br>
            <a:r>
              <a:rPr lang="el-GR" sz="2000" dirty="0">
                <a:solidFill>
                  <a:srgbClr val="0070C0"/>
                </a:solidFill>
                <a:latin typeface="+mn-lt"/>
                <a:sym typeface="+mn-ea"/>
              </a:rPr>
              <a:t>ΕΞΩΣΤΡΕΦΕΙΑ ΣΧΟΛΙΚΩΝ ΜΟΝΑΔΩΝ ΚΑΙ ΑΝΑΠΤΥΞΗ ΟΛΙΣΤΙΚΗΣ ΣΧΟΛΙΚΗΣ ΚΟΥΛΤΟΥΡΑΣ </a:t>
            </a:r>
            <a:br>
              <a:rPr lang="el-GR" sz="2000" dirty="0">
                <a:solidFill>
                  <a:srgbClr val="0070C0"/>
                </a:solidFill>
                <a:latin typeface="+mn-lt"/>
                <a:sym typeface="+mn-ea"/>
              </a:rPr>
            </a:br>
            <a:r>
              <a:rPr lang="el-GR" sz="2000" dirty="0">
                <a:solidFill>
                  <a:srgbClr val="0070C0"/>
                </a:solidFill>
                <a:latin typeface="+mn-lt"/>
                <a:sym typeface="+mn-ea"/>
              </a:rPr>
              <a:t>ΣΤΟ ΠΛΑΙΣΙΟ ΤΩΝ ΠΡΟΓΡΑΜΜΑΤΩΝ ERASMUS+</a:t>
            </a:r>
            <a:br>
              <a:rPr lang="en-US" sz="2000" dirty="0">
                <a:solidFill>
                  <a:srgbClr val="0070C0"/>
                </a:solidFill>
                <a:latin typeface="+mn-lt"/>
                <a:sym typeface="+mn-ea"/>
              </a:rPr>
            </a:br>
            <a:r>
              <a:rPr lang="el-GR" sz="2000" dirty="0">
                <a:solidFill>
                  <a:srgbClr val="00B050"/>
                </a:solidFill>
                <a:latin typeface="+mn-lt"/>
                <a:sym typeface="+mn-ea"/>
              </a:rPr>
              <a:t>ΔΙΕΥΘΥΝΣΗ ΔΕΥΤΕΡΟΒΑΘΜΙΑΣ ΕΚΠΑΙΔΕΥΣΗΣ ΠΕΙΡΑΙΑ</a:t>
            </a:r>
            <a:r>
              <a:rPr lang="el-GR" altLang="en-US" sz="2000">
                <a:latin typeface="Comic Sans MS" panose="030F0702030302020204" charset="0"/>
                <a:cs typeface="Comic Sans MS" panose="030F0702030302020204" charset="0"/>
              </a:rPr>
              <a:t>      </a:t>
            </a:r>
            <a:endParaRPr lang="en-US" altLang="en-US" sz="20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l-GR" sz="2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n-ea"/>
              </a:rPr>
              <a:t>Γραφείο Ευρωπαϊκών &amp; Διεθνών Προγραμμάτων (2023)</a:t>
            </a:r>
            <a:endParaRPr kumimoji="0" lang="el-GR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r>
              <a:rPr lang="el-GR" sz="2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n-ea"/>
              </a:rPr>
              <a:t>Χάραξη &amp; Υλοποίηση της Στρατηγικής Διεθνοποίησης ΔΔΕ Πειραιά</a:t>
            </a:r>
            <a:endParaRPr kumimoji="0" lang="el-GR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r>
              <a:rPr lang="el-GR" sz="20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n-ea"/>
              </a:rPr>
              <a:t>Διαπιστευμένη Εθνική Κοινοπραξία </a:t>
            </a:r>
            <a:r>
              <a:rPr lang="en-US" sz="20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n-ea"/>
              </a:rPr>
              <a:t>ERASMUS+ 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indent="0">
              <a:buNone/>
            </a:pPr>
            <a:r>
              <a:rPr lang="el-GR" sz="20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n-ea"/>
              </a:rPr>
              <a:t>   </a:t>
            </a:r>
            <a:r>
              <a:rPr lang="en-US" sz="20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n-ea"/>
              </a:rPr>
              <a:t>2025-1-EL01-KA121-SCH-00344561  </a:t>
            </a:r>
            <a:endParaRPr lang="el-GR" sz="2000" b="1" dirty="0">
              <a:solidFill>
                <a:srgbClr val="0070C0"/>
              </a:solidFill>
              <a:latin typeface="Calibri" panose="020F0502020204030204"/>
              <a:ea typeface="+mj-ea"/>
              <a:cs typeface="+mj-cs"/>
            </a:endParaRPr>
          </a:p>
          <a:p>
            <a:r>
              <a:rPr lang="el-GR" sz="2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Νόμιμος Εκπρόσωπος &amp; Συντονιστής: </a:t>
            </a:r>
            <a:endParaRPr kumimoji="0" lang="el-GR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r>
              <a:rPr lang="el-GR" sz="2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Δρ</a:t>
            </a:r>
            <a:r>
              <a:rPr lang="el-GR" sz="2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 Διονύσιος Αναστασόπουλος, Διευθυντής ΔΔΕ Πειραιά</a:t>
            </a:r>
            <a:endParaRPr kumimoji="0" lang="el-GR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el-GR" sz="2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Ομάδα Διαχείρισης έργου: </a:t>
            </a:r>
            <a:endParaRPr kumimoji="0" lang="el-GR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r>
              <a:rPr lang="el-GR" sz="2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Δρ</a:t>
            </a:r>
            <a:r>
              <a:rPr lang="el-GR" sz="2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 Μαρία Καρυωτάκη, Σύμβουλος Εκπαίδευσης κλ. ΠΕ80 </a:t>
            </a:r>
            <a:endParaRPr kumimoji="0" lang="el-GR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r>
              <a:rPr lang="el-GR" sz="2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Δρ</a:t>
            </a:r>
            <a:r>
              <a:rPr lang="el-GR" sz="2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 Ελένη </a:t>
            </a:r>
            <a:r>
              <a:rPr lang="el-GR" sz="2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Τσουραπά</a:t>
            </a:r>
            <a:r>
              <a:rPr lang="el-GR" sz="2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, Εκπαιδευτικός κλ. ΠΕ02</a:t>
            </a:r>
            <a:endParaRPr kumimoji="0" lang="el-GR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r>
              <a:rPr lang="el-GR" sz="2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Αικατερίνη Χριστοδούλου, Εκπαιδευτικός κλ. ΠΕ06 </a:t>
            </a:r>
            <a:endParaRPr kumimoji="0" lang="el-GR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365" y="1473876"/>
            <a:ext cx="3310305" cy="499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638" y="3134505"/>
            <a:ext cx="2402032" cy="224961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280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800">
                <a:latin typeface="Comic Sans MS" panose="030F0702030302020204" charset="0"/>
                <a:cs typeface="Comic Sans MS" panose="030F0702030302020204" charset="0"/>
              </a:rPr>
              <a:t>ΦΥΣΙΚΗ &amp; ΨΗΦΙΑΚΑ ΕΡΓΑΛΕΙΑ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n-US" altLang="en-US" sz="1600" b="1" dirty="0">
                <a:latin typeface="Comic Sans MS" panose="030F0702030302020204" charset="0"/>
                <a:cs typeface="Comic Sans MS" panose="030F0702030302020204" charset="0"/>
              </a:rPr>
              <a:t>Physics Lesson - </a:t>
            </a:r>
            <a:endParaRPr lang="el-GR" altLang="en-US" sz="1600" b="1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l-GR" altLang="en-US" sz="1600" b="1" dirty="0" err="1">
                <a:latin typeface="Comic Sans MS" panose="030F0702030302020204" charset="0"/>
                <a:cs typeface="Comic Sans MS" panose="030F0702030302020204" charset="0"/>
              </a:rPr>
              <a:t>Μικροδιδασκαλία</a:t>
            </a:r>
            <a:endParaRPr lang="el-GR" altLang="en-US" sz="1600" b="1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1600" b="1" dirty="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Δι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αδραστική διδασκαλία 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Επ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ιστημονικά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όργ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ανα 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Ψηφι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ακά εργαλεία 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Kahoot 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Wordwall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NotebookLM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Trimino</a:t>
            </a:r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Picture 3" descr="ΦΥΣΙΚΟ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467" y="1276350"/>
            <a:ext cx="4041253" cy="3352800"/>
          </a:xfrm>
          <a:prstGeom prst="rect">
            <a:avLst/>
          </a:prstGeom>
        </p:spPr>
      </p:pic>
      <p:pic>
        <p:nvPicPr>
          <p:cNvPr id="5" name="Picture 4" descr="KASSAI ECO SCHOO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339" y="2247900"/>
            <a:ext cx="4017011" cy="37173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19075"/>
            <a:ext cx="10972800" cy="582613"/>
          </a:xfrm>
        </p:spPr>
        <p:txBody>
          <a:bodyPr/>
          <a:lstStyle/>
          <a:p>
            <a:r>
              <a:rPr lang="en-US" altLang="en-US" sz="2800" dirty="0">
                <a:latin typeface="Comic Sans MS" panose="030F0702030302020204" charset="0"/>
                <a:cs typeface="Comic Sans MS" panose="030F0702030302020204" charset="0"/>
              </a:rPr>
              <a:t>                  ΑΝΑΣΤΟΧΑΣΜΟΣ ΗΜΕΡΑΣ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028700"/>
            <a:ext cx="10972800" cy="4953000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n-US" sz="1600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Συνεργ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ατική μάθηση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n-US" sz="1600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Μα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θητοκεντρική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π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ροσέγγιση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l-GR" altLang="en-US" sz="1600" dirty="0">
                <a:latin typeface="Comic Sans MS" panose="030F0702030302020204" charset="0"/>
                <a:cs typeface="Comic Sans MS" panose="030F0702030302020204" charset="0"/>
              </a:rPr>
              <a:t>      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l-GR" altLang="en-US" sz="1600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n-US" sz="1600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Ευελιξί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 στη διδασκαλία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n-US" sz="1600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Ενεργός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ρόλος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μα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θητών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n-US" sz="1600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Συνδυ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ασμός θεωρίας &amp; πράξης </a:t>
            </a:r>
          </a:p>
        </p:txBody>
      </p:sp>
      <p:pic>
        <p:nvPicPr>
          <p:cNvPr id="4" name="Picture 3" descr="ΣΥΝΕΡΓΑΤ. ΜΑΘ.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68" y="2750853"/>
            <a:ext cx="3569089" cy="3194123"/>
          </a:xfrm>
          <a:prstGeom prst="rect">
            <a:avLst/>
          </a:prstGeom>
        </p:spPr>
      </p:pic>
      <p:pic>
        <p:nvPicPr>
          <p:cNvPr id="5" name="Picture 4" descr="ΣΥΝΕΡΓ. ΜΑΘ.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735" y="2750853"/>
            <a:ext cx="3557218" cy="3194123"/>
          </a:xfrm>
          <a:prstGeom prst="rect">
            <a:avLst/>
          </a:prstGeom>
        </p:spPr>
      </p:pic>
      <p:pic>
        <p:nvPicPr>
          <p:cNvPr id="6" name="Picture 5" descr="ΣΥΝΕΡΓΑΤ. ΜΑΘ.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785" y="2750853"/>
            <a:ext cx="4074847" cy="323084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en-US" sz="3110">
                <a:latin typeface="Comic Sans MS" panose="030F0702030302020204" charset="0"/>
                <a:cs typeface="Comic Sans MS" panose="030F0702030302020204" charset="0"/>
              </a:rPr>
            </a:br>
            <a:br>
              <a:rPr lang="en-US" altLang="en-US" sz="3110">
                <a:latin typeface="Comic Sans MS" panose="030F0702030302020204" charset="0"/>
                <a:cs typeface="Comic Sans MS" panose="030F0702030302020204" charset="0"/>
              </a:rPr>
            </a:br>
            <a:r>
              <a:rPr lang="en-US" altLang="en-US" sz="2220">
                <a:latin typeface="Comic Sans MS" panose="030F0702030302020204" charset="0"/>
                <a:cs typeface="Comic Sans MS" panose="030F0702030302020204" charset="0"/>
              </a:rPr>
              <a:t>Ημέρα 3</a:t>
            </a:r>
            <a:r>
              <a:rPr lang="el-GR" altLang="en-US" sz="2220">
                <a:latin typeface="Comic Sans MS" panose="030F0702030302020204" charset="0"/>
                <a:cs typeface="Comic Sans MS" panose="030F0702030302020204" charset="0"/>
              </a:rPr>
              <a:t>η</a:t>
            </a:r>
            <a:br>
              <a:rPr lang="en-US" altLang="en-US" sz="2220">
                <a:latin typeface="Comic Sans MS" panose="030F0702030302020204" charset="0"/>
                <a:cs typeface="Comic Sans MS" panose="030F0702030302020204" charset="0"/>
              </a:rPr>
            </a:br>
            <a:r>
              <a:rPr lang="el-GR" altLang="en-US" sz="2220">
                <a:latin typeface="Comic Sans MS" panose="030F0702030302020204" charset="0"/>
                <a:cs typeface="Comic Sans MS" panose="030F0702030302020204" charset="0"/>
              </a:rPr>
              <a:t>           </a:t>
            </a:r>
            <a:r>
              <a:rPr lang="en-US" altLang="en-US" sz="2220">
                <a:latin typeface="Comic Sans MS" panose="030F0702030302020204" charset="0"/>
                <a:cs typeface="Comic Sans MS" panose="030F0702030302020204" charset="0"/>
              </a:rPr>
              <a:t>Δίγλωσση εκπαίδευση &amp; ενεργή συμμετοχή</a:t>
            </a:r>
            <a:br>
              <a:rPr lang="en-US" altLang="en-US" sz="2220">
                <a:latin typeface="Comic Sans MS" panose="030F0702030302020204" charset="0"/>
                <a:cs typeface="Comic Sans MS" panose="030F0702030302020204" charset="0"/>
              </a:rPr>
            </a:br>
            <a:br>
              <a:rPr lang="en-US" altLang="en-US" sz="3110">
                <a:latin typeface="Comic Sans MS" panose="030F0702030302020204" charset="0"/>
                <a:cs typeface="Comic Sans MS" panose="030F0702030302020204" charset="0"/>
              </a:rPr>
            </a:br>
            <a:endParaRPr lang="en-US" altLang="en-US" sz="311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l-GR" altLang="en-US" sz="1600" b="1">
                <a:latin typeface="Comic Sans MS" panose="030F0702030302020204" charset="0"/>
                <a:cs typeface="Comic Sans MS" panose="030F0702030302020204" charset="0"/>
              </a:rPr>
              <a:t>        </a:t>
            </a:r>
            <a:r>
              <a:rPr lang="en-US" altLang="en-US" sz="1600" b="1">
                <a:latin typeface="Comic Sans MS" panose="030F0702030302020204" charset="0"/>
                <a:cs typeface="Comic Sans MS" panose="030F0702030302020204" charset="0"/>
              </a:rPr>
              <a:t>Biology lesson 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Let’s Communicate Club 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Collaborative learning 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Creative expression 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Interactive Geography lesson </a:t>
            </a:r>
          </a:p>
          <a:p>
            <a:pPr>
              <a:lnSpc>
                <a:spcPct val="80000"/>
              </a:lnSpc>
            </a:pPr>
            <a:endParaRPr lang="en-US" altLang="en-US" sz="160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>
              <a:lnSpc>
                <a:spcPct val="80000"/>
              </a:lnSpc>
            </a:pPr>
            <a:endParaRPr lang="en-US" altLang="en-US" sz="160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>
              <a:lnSpc>
                <a:spcPct val="80000"/>
              </a:lnSpc>
            </a:pPr>
            <a:endParaRPr lang="en-US" altLang="en-US" sz="160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>
              <a:lnSpc>
                <a:spcPct val="80000"/>
              </a:lnSpc>
            </a:pPr>
            <a:endParaRPr lang="en-US" altLang="en-US" sz="160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>
              <a:lnSpc>
                <a:spcPct val="80000"/>
              </a:lnSpc>
            </a:pPr>
            <a:endParaRPr lang="en-US" altLang="en-US" sz="160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  <a:sym typeface="+mn-ea"/>
              </a:rPr>
              <a:t>Η τρίτη ημέρα επικεντρώθηκε ιδιαίτερα στη δίγλωσση εκπαίδευση, στην ανάπτυξη επικοινωνιακών δεξιοτήτων και στην ενίσχυση της ενεργού συμμετοχής των μαθητών.</a:t>
            </a:r>
            <a:endParaRPr lang="en-US" altLang="en-US" sz="16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20000"/>
              </a:lnSpc>
            </a:pPr>
            <a:endParaRPr lang="en-US" altLang="en-US" sz="160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311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3110">
                <a:latin typeface="Comic Sans MS" panose="030F0702030302020204" charset="0"/>
                <a:cs typeface="Comic Sans MS" panose="030F0702030302020204" charset="0"/>
              </a:rPr>
              <a:t>Biology</a:t>
            </a:r>
            <a:r>
              <a:rPr lang="el-GR" altLang="en-US" sz="311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3110">
                <a:latin typeface="Comic Sans MS" panose="030F0702030302020204" charset="0"/>
                <a:cs typeface="Comic Sans MS" panose="030F0702030302020204" charset="0"/>
              </a:rPr>
              <a:t>Lesson</a:t>
            </a:r>
            <a:r>
              <a:rPr lang="el-GR" altLang="en-US" sz="311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3110">
                <a:latin typeface="Comic Sans MS" panose="030F0702030302020204" charset="0"/>
                <a:cs typeface="Comic Sans MS" panose="030F0702030302020204" charset="0"/>
              </a:rPr>
              <a:t>“Circulatory System”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52500"/>
            <a:ext cx="10972800" cy="4953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Στο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μάθημ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 Βιολογίας με θέμα το Κυκλοφορικό Σύστημα, η εκπαιδευτικός αξιοποίησε παρουσιάσεις PowerPoint, ερωταπαντήσεις και σύντομα διαδραστικά τεστ μέσω Wordwall, διατηρώντας αμείωτο το ενδιαφέρον των μαθητών. Πα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ράλληλ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α, προσαρμοζόταν διακριτικά στις ανάγκες της τάξης, δημιουργώντας ένα ιδιαίτερα υποστηρικτικό μαθησιακό περιβάλλον.</a:t>
            </a: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Διδ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ασκαλία στα Αγγλικά </a:t>
            </a:r>
          </a:p>
          <a:p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Σύνδεση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με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 π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ροϋ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πάρχουσα γνώση </a:t>
            </a:r>
          </a:p>
          <a:p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Ερωτ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απαντήσεις </a:t>
            </a:r>
          </a:p>
          <a:p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Υπ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οστήριξη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 μα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θητών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  <a:p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Wordwall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 quizzes</a:t>
            </a:r>
          </a:p>
        </p:txBody>
      </p:sp>
      <p:pic>
        <p:nvPicPr>
          <p:cNvPr id="4" name="Picture 3" descr="ΒΙΟΛΟΓΙ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199" y="2821098"/>
            <a:ext cx="5133975" cy="370482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04152"/>
            <a:ext cx="10972800" cy="582613"/>
          </a:xfrm>
        </p:spPr>
        <p:txBody>
          <a:bodyPr/>
          <a:lstStyle/>
          <a:p>
            <a:r>
              <a:rPr lang="el-GR" altLang="en-US" sz="2800" dirty="0">
                <a:latin typeface="Comic Sans MS" panose="030F0702030302020204" charset="0"/>
                <a:cs typeface="Comic Sans MS" panose="030F0702030302020204" charset="0"/>
              </a:rPr>
              <a:t>       </a:t>
            </a:r>
            <a:r>
              <a:rPr lang="en-US" altLang="en-US" sz="2800" b="1" dirty="0">
                <a:latin typeface="Comic Sans MS" panose="030F0702030302020204" charset="0"/>
                <a:cs typeface="Comic Sans MS" panose="030F0702030302020204" charset="0"/>
              </a:rPr>
              <a:t>LET’S COMMUNICATE CLUB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60" y="857250"/>
            <a:ext cx="10972800" cy="5736590"/>
          </a:xfrm>
        </p:spPr>
        <p:txBody>
          <a:bodyPr>
            <a:normAutofit fontScale="35000" lnSpcReduction="20000"/>
          </a:bodyPr>
          <a:lstStyle/>
          <a:p>
            <a:pPr marL="0" indent="0">
              <a:buNone/>
            </a:pPr>
            <a:r>
              <a:rPr lang="el-GR" altLang="en-US" sz="2000" b="1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4570" b="1" dirty="0">
                <a:latin typeface="Comic Sans MS" panose="030F0702030302020204" charset="0"/>
                <a:cs typeface="Comic Sans MS" panose="030F0702030302020204" charset="0"/>
              </a:rPr>
              <a:t>Let’s Communicate Club</a:t>
            </a:r>
          </a:p>
          <a:p>
            <a:pPr marL="0" indent="0">
              <a:buNone/>
            </a:pPr>
            <a:r>
              <a:rPr lang="en-US" altLang="en-US" sz="4570" dirty="0">
                <a:latin typeface="Comic Sans MS" panose="030F0702030302020204" charset="0"/>
                <a:cs typeface="Comic Sans MS" panose="030F0702030302020204" charset="0"/>
              </a:rPr>
              <a:t>Communication skills </a:t>
            </a:r>
          </a:p>
          <a:p>
            <a:pPr marL="0" indent="0">
              <a:buNone/>
            </a:pPr>
            <a:r>
              <a:rPr lang="en-US" altLang="en-US" sz="4570" dirty="0">
                <a:latin typeface="Comic Sans MS" panose="030F0702030302020204" charset="0"/>
                <a:cs typeface="Comic Sans MS" panose="030F0702030302020204" charset="0"/>
              </a:rPr>
              <a:t>Vocabulary building </a:t>
            </a:r>
          </a:p>
          <a:p>
            <a:pPr marL="0" indent="0">
              <a:buNone/>
            </a:pPr>
            <a:r>
              <a:rPr lang="en-US" altLang="en-US" sz="4570" dirty="0">
                <a:latin typeface="Comic Sans MS" panose="030F0702030302020204" charset="0"/>
                <a:cs typeface="Comic Sans MS" panose="030F0702030302020204" charset="0"/>
              </a:rPr>
              <a:t>Public speaking </a:t>
            </a:r>
          </a:p>
          <a:p>
            <a:pPr marL="0" indent="0">
              <a:buNone/>
            </a:pPr>
            <a:r>
              <a:rPr lang="en-US" altLang="en-US" sz="4570" dirty="0">
                <a:latin typeface="Comic Sans MS" panose="030F0702030302020204" charset="0"/>
                <a:cs typeface="Comic Sans MS" panose="030F0702030302020204" charset="0"/>
              </a:rPr>
              <a:t>Student confidence </a:t>
            </a:r>
          </a:p>
          <a:p>
            <a:pPr marL="0" indent="0">
              <a:buNone/>
            </a:pPr>
            <a:r>
              <a:rPr lang="en-US" altLang="en-US" sz="4570" dirty="0">
                <a:latin typeface="Comic Sans MS" panose="030F0702030302020204" charset="0"/>
                <a:cs typeface="Comic Sans MS" panose="030F0702030302020204" charset="0"/>
              </a:rPr>
              <a:t>Talent development </a:t>
            </a:r>
          </a:p>
          <a:p>
            <a:pPr marL="0" indent="0">
              <a:buNone/>
            </a:pPr>
            <a:endParaRPr lang="el-GR" altLang="en-US" sz="5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buNone/>
            </a:pPr>
            <a:endParaRPr lang="el-GR" altLang="en-US" sz="5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buNone/>
            </a:pPr>
            <a:endParaRPr lang="el-GR" altLang="en-US" sz="5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buNone/>
            </a:pPr>
            <a:endParaRPr lang="el-GR" altLang="en-US" sz="5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buNone/>
            </a:pPr>
            <a:endParaRPr lang="el-GR" altLang="en-US" sz="5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buNone/>
            </a:pPr>
            <a:endParaRPr lang="el-GR" altLang="en-US" sz="5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buNone/>
            </a:pPr>
            <a:endParaRPr lang="el-GR" altLang="en-US" sz="5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buNone/>
            </a:pPr>
            <a:endParaRPr lang="el-GR" altLang="en-US" sz="5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buNone/>
            </a:pPr>
            <a:endParaRPr lang="el-GR" altLang="en-US" sz="5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buNone/>
            </a:pPr>
            <a:endParaRPr lang="en-US" altLang="en-US" sz="5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buNone/>
            </a:pPr>
            <a:r>
              <a:rPr lang="en-US" altLang="en-US" sz="457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Ιδι</a:t>
            </a:r>
            <a:r>
              <a:rPr lang="en-US" altLang="en-US" sz="457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αίτερα ενδιαφέρουσα ήταν και η παρουσίαση του “Let’s Communicate Club”, όπου οι μαθήτριες ανέδειξαν υψηλό επίπεδο επικοινωνιακών δεξιοτήτων, αυτοπεποίθησης και συνεργασίας στην αγγλική γλώσσα. </a:t>
            </a:r>
            <a:r>
              <a:rPr lang="en-US" altLang="en-US" sz="457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Μέσ</a:t>
            </a:r>
            <a:r>
              <a:rPr lang="en-US" altLang="en-US" sz="457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 από βιωματικές δραστηριότητες και παιχνίδια γνωριμίας αναδείχθηκαν αξίες όπως η οικογένεια, ο σεβασμός και η αλληλεγγύη.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altLang="en-US" sz="5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altLang="el-GR" sz="5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                    </a:t>
            </a:r>
            <a:endParaRPr lang="en-US" altLang="en-US" sz="56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06A0E77-1CB7-485E-B15B-54AC74445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57250"/>
            <a:ext cx="4876800" cy="36576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18E022DF-74BC-4106-9EF6-0D795BBE8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857249"/>
            <a:ext cx="3243264" cy="432435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2400" b="1">
                <a:latin typeface="Comic Sans MS" panose="030F0702030302020204" charset="0"/>
                <a:cs typeface="Comic Sans MS" panose="030F0702030302020204" charset="0"/>
              </a:rPr>
              <a:t>ΜΑΘΗΜΑΤΑ ΑΓΓΛΙΚΩΝ ΚΑΙ ΓΕΩΓΡΑΦΙΑΣ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Στ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 μαθήματα Αγγλικών και Γεωγραφίας παρατηρήσαμε συνδυασμό ψηφιακών εργαλείων, συνεργατικών δραστηριοτήτων και βιωματικών προσεγγίσεων, με ιδιαίτερη έμφαση στην αλληλεπίδραση και στη συμμετοχή όλων των μαθητών.</a:t>
            </a:r>
          </a:p>
          <a:p>
            <a:pPr marL="0" indent="0">
              <a:lnSpc>
                <a:spcPct val="150000"/>
              </a:lnSpc>
              <a:buNone/>
            </a:pPr>
            <a:endParaRPr lang="el-GR" altLang="en-US" sz="6400" b="1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6400" b="1" dirty="0">
                <a:latin typeface="Comic Sans MS" panose="030F0702030302020204" charset="0"/>
                <a:cs typeface="Comic Sans MS" panose="030F0702030302020204" charset="0"/>
              </a:rPr>
              <a:t>English Lesson</a:t>
            </a:r>
            <a:r>
              <a:rPr lang="el-GR" altLang="en-US" sz="6400" b="1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             </a:t>
            </a:r>
          </a:p>
          <a:p>
            <a:pPr marL="0" indent="0">
              <a:buNone/>
            </a:pPr>
            <a:r>
              <a:rPr lang="en-US" altLang="en-US" sz="6400" b="1" dirty="0">
                <a:latin typeface="Comic Sans MS" panose="030F0702030302020204" charset="0"/>
                <a:cs typeface="Comic Sans MS" panose="030F0702030302020204" charset="0"/>
              </a:rPr>
              <a:t>Lifestyle Choices </a:t>
            </a:r>
            <a:endParaRPr lang="el-GR" altLang="en-US" sz="6400" b="1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l-GR" altLang="en-US" sz="6400" b="1" dirty="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Δι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αδραστικός πίνακας                                                                                              </a:t>
            </a:r>
          </a:p>
          <a:p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Ομ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αδοσυνεργατική μάθηση </a:t>
            </a:r>
          </a:p>
          <a:p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Κάρτες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συζήτησης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  <a:p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Ενεργός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συμμετοχή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</p:txBody>
      </p:sp>
      <p:pic>
        <p:nvPicPr>
          <p:cNvPr id="4" name="Picture 3" descr="ΠΑΙΔΙΑ ΤΟΥ ΚΟΣΜΟΥ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320" y="2967355"/>
            <a:ext cx="3611245" cy="30099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2800" b="1">
                <a:latin typeface="Comic Sans MS" panose="030F0702030302020204" charset="0"/>
                <a:cs typeface="Comic Sans MS" panose="030F0702030302020204" charset="0"/>
              </a:rPr>
              <a:t>   </a:t>
            </a:r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ΓΕΩΓΡΑΦΙΑ &amp; ΕΝΕΡΓΗ ΜΑΘΗΣΗ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70000"/>
              </a:lnSpc>
              <a:buNone/>
            </a:pPr>
            <a:endParaRPr lang="en-US" altLang="en-US" sz="1600" b="1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70000"/>
              </a:lnSpc>
              <a:buNone/>
            </a:pPr>
            <a:endParaRPr lang="en-US" altLang="en-US" sz="1600" b="1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altLang="en-US" sz="1600" b="1" dirty="0">
                <a:latin typeface="Comic Sans MS" panose="030F0702030302020204" charset="0"/>
                <a:cs typeface="Comic Sans MS" panose="030F0702030302020204" charset="0"/>
              </a:rPr>
              <a:t>Geography Lesson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altLang="en-US" sz="1600" b="1" dirty="0">
                <a:latin typeface="Comic Sans MS" panose="030F0702030302020204" charset="0"/>
                <a:cs typeface="Comic Sans MS" panose="030F0702030302020204" charset="0"/>
              </a:rPr>
              <a:t>“Destination to Spain”</a:t>
            </a:r>
            <a:endParaRPr lang="el-GR" altLang="en-US" sz="1600" b="1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70000"/>
              </a:lnSpc>
              <a:buNone/>
            </a:pPr>
            <a:endParaRPr lang="en-US" altLang="en-US" sz="1600" b="1" dirty="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70000"/>
              </a:lnSpc>
            </a:pP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National Geographic video </a:t>
            </a:r>
          </a:p>
          <a:p>
            <a:pPr>
              <a:lnSpc>
                <a:spcPct val="70000"/>
              </a:lnSpc>
            </a:pP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Interactive board </a:t>
            </a:r>
          </a:p>
          <a:p>
            <a:pPr>
              <a:lnSpc>
                <a:spcPct val="70000"/>
              </a:lnSpc>
            </a:pP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Atlas activities </a:t>
            </a:r>
          </a:p>
          <a:p>
            <a:pPr>
              <a:lnSpc>
                <a:spcPct val="70000"/>
              </a:lnSpc>
            </a:pP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Group work </a:t>
            </a:r>
          </a:p>
          <a:p>
            <a:pPr>
              <a:lnSpc>
                <a:spcPct val="70000"/>
              </a:lnSpc>
            </a:pP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Active learning</a:t>
            </a:r>
          </a:p>
        </p:txBody>
      </p:sp>
      <p:pic>
        <p:nvPicPr>
          <p:cNvPr id="4" name="Picture 3" descr="ΜΑΘΗΜΑ ΓΕΩΓΡΑΦΙΑ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180" y="1310640"/>
            <a:ext cx="4890877" cy="3433445"/>
          </a:xfrm>
          <a:prstGeom prst="rect">
            <a:avLst/>
          </a:prstGeom>
        </p:spPr>
      </p:pic>
      <p:pic>
        <p:nvPicPr>
          <p:cNvPr id="5" name="Picture 4" descr="ΧΑΡΤΗ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407" y="3200400"/>
            <a:ext cx="4443730" cy="284603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>
                <a:latin typeface="Comic Sans MS" panose="030F0702030302020204" charset="0"/>
                <a:cs typeface="Comic Sans MS" panose="030F0702030302020204" charset="0"/>
              </a:rPr>
              <a:t>ΑΝΑΣΤΟΧΑΣΜΟΣ ΗΜΕΡΑΣ 3</a:t>
            </a:r>
            <a:r>
              <a:rPr lang="el-GR" altLang="en-US" sz="2800">
                <a:latin typeface="Comic Sans MS" panose="030F0702030302020204" charset="0"/>
                <a:cs typeface="Comic Sans MS" panose="030F0702030302020204" charset="0"/>
              </a:rPr>
              <a:t>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Η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ημέρ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 ανέδειξε τη σημασία της επικοινωνίας, της ενθάρρυνσης και της δημιουργίας ενός περιβάλλοντος όπου κάθε μαθητής αισθάνεται ότι μπορεί να εκφραστεί και να συμμετέχει ενεργά.</a:t>
            </a:r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n-US" altLang="en-US" sz="1600" b="1" dirty="0">
                <a:latin typeface="Comic Sans MS" panose="030F0702030302020204" charset="0"/>
                <a:cs typeface="Comic Sans MS" panose="030F0702030302020204" charset="0"/>
              </a:rPr>
              <a:t>     </a:t>
            </a:r>
            <a:r>
              <a:rPr lang="en-US" altLang="en-US" sz="1600" b="1" dirty="0" err="1">
                <a:latin typeface="Comic Sans MS" panose="030F0702030302020204" charset="0"/>
                <a:cs typeface="Comic Sans MS" panose="030F0702030302020204" charset="0"/>
              </a:rPr>
              <a:t>Τι</a:t>
            </a:r>
            <a:r>
              <a:rPr lang="en-US" altLang="en-US" sz="1600" b="1" dirty="0">
                <a:latin typeface="Comic Sans MS" panose="030F0702030302020204" charset="0"/>
                <a:cs typeface="Comic Sans MS" panose="030F0702030302020204" charset="0"/>
              </a:rPr>
              <a:t> παρα</a:t>
            </a:r>
            <a:r>
              <a:rPr lang="en-US" altLang="en-US" sz="1600" b="1" dirty="0" err="1">
                <a:latin typeface="Comic Sans MS" panose="030F0702030302020204" charset="0"/>
                <a:cs typeface="Comic Sans MS" panose="030F0702030302020204" charset="0"/>
              </a:rPr>
              <a:t>τηρήσ</a:t>
            </a:r>
            <a:r>
              <a:rPr lang="en-US" altLang="en-US" sz="1600" b="1" dirty="0">
                <a:latin typeface="Comic Sans MS" panose="030F0702030302020204" charset="0"/>
                <a:cs typeface="Comic Sans MS" panose="030F0702030302020204" charset="0"/>
              </a:rPr>
              <a:t>αμε</a:t>
            </a:r>
          </a:p>
          <a:p>
            <a:pPr>
              <a:lnSpc>
                <a:spcPct val="110000"/>
              </a:lnSpc>
            </a:pP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Δίγλωσση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εκ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παίδευση </a:t>
            </a:r>
          </a:p>
          <a:p>
            <a:pPr>
              <a:lnSpc>
                <a:spcPct val="110000"/>
              </a:lnSpc>
            </a:pP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Ενίσχυση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α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υτο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πεποίθησης μαθητών </a:t>
            </a:r>
          </a:p>
          <a:p>
            <a:pPr>
              <a:lnSpc>
                <a:spcPct val="110000"/>
              </a:lnSpc>
            </a:pP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Ενεργή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συμμετοχή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Δημιουργική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έκφρ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αση </a:t>
            </a:r>
          </a:p>
          <a:p>
            <a:pPr>
              <a:lnSpc>
                <a:spcPct val="110000"/>
              </a:lnSpc>
            </a:pP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Υπ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οστηρικτικό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μα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θησι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ακό περιβάλλον</a:t>
            </a:r>
          </a:p>
        </p:txBody>
      </p:sp>
      <p:pic>
        <p:nvPicPr>
          <p:cNvPr id="4" name="Picture 3" descr="ΑΝΑΣΤΟΧΑΣΜΟΣ ΦΥΣ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340" y="2758440"/>
            <a:ext cx="2751455" cy="316420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</a:br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Ημέρα 4</a:t>
            </a:r>
            <a:r>
              <a:rPr lang="el-GR" altLang="en-US" sz="2800" b="1">
                <a:latin typeface="Comic Sans MS" panose="030F0702030302020204" charset="0"/>
                <a:cs typeface="Comic Sans MS" panose="030F0702030302020204" charset="0"/>
              </a:rPr>
              <a:t>η</a:t>
            </a:r>
            <a:b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</a:br>
            <a:r>
              <a:rPr lang="el-GR" altLang="en-US" sz="2800" b="1">
                <a:latin typeface="Comic Sans MS" panose="030F0702030302020204" charset="0"/>
                <a:cs typeface="Comic Sans MS" panose="030F0702030302020204" charset="0"/>
              </a:rPr>
              <a:t>      </a:t>
            </a:r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Δημιουργικότητα, gamification &amp; ψηφιακά εργαλεία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en-US" sz="20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  <a:sym typeface="+mn-ea"/>
              </a:rPr>
              <a:t>Η τέταρτη ημέρα ήταν αφιερωμένη κυρίως στη δημιουργικότητα, στην αξιοποίηση ψηφιακών εργαλείων και στην ενεργή συμμετοχή των μαθητών στη μαθησιακή διαδικασία.</a:t>
            </a:r>
            <a:endParaRPr lang="en-US" altLang="en-US" sz="16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en-US" sz="16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20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20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600" b="1">
                <a:latin typeface="Comic Sans MS" panose="030F0702030302020204" charset="0"/>
                <a:cs typeface="Comic Sans MS" panose="030F0702030302020204" charset="0"/>
              </a:rPr>
              <a:t>    Gamification workshop</a:t>
            </a:r>
            <a:r>
              <a:rPr lang="en-US" altLang="en-US" sz="1600" b="1" u="sng"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Μαθητικές παρουσιάσεις 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Motimore platform 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Creative writing 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Digital storytelling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>
                <a:latin typeface="Comic Sans MS" panose="030F0702030302020204" charset="0"/>
                <a:cs typeface="Comic Sans MS" panose="030F0702030302020204" charset="0"/>
                <a:sym typeface="+mn-ea"/>
              </a:rPr>
              <a:t>Gamification workshop – Let’s Communicate”</a:t>
            </a:r>
            <a:endParaRPr lang="en-US" altLang="en-US" sz="24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altLang="en-US" sz="1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altLang="en-US" sz="1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altLang="en-US" sz="1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Κα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τά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τη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διάρκει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 του εργαστηρίου “Gamification workshop – Let’s Communicate”, μαθήτρια παρουσίασε ψηφιακή εργασία με θέμα ένα «ταξίδι στον χρόνο» μέσα από τα μουσικά είδη και τα σημαντικότερα μουσικά συγκροτήματα από το 1930 έως σήμερα. Η πα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ρουσί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αση ανέδειξε τη δημιουργικότητα των μαθητών αλλά και την ικανότητά τους να οργανώνουν και να παρουσιάζουν πληροφορίες με αυτοπεποίθηση.</a:t>
            </a:r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40000"/>
              </a:lnSpc>
            </a:pPr>
            <a:endParaRPr lang="en-US" sz="16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Picture 3" descr="project Μουσική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795" y="990600"/>
            <a:ext cx="3886409" cy="29051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l-GR" sz="20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l-GR" sz="20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ΔΙΑΠΙΣΤΕΥΜΕΝΗ ΕΘΝΙΚΗ ΚΟΙΝΟΠΡΑΞΙΑ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ERASMUS+ 2025-1-EL01-KA121-SCH-00344561  </a:t>
            </a:r>
            <a:br>
              <a:rPr lang="en-US" sz="20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l-GR" sz="2000" b="1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ΣΥΝΘΕΣΗ ΚΟΙΝΟΠΡΑΞΙΑΣ</a:t>
            </a:r>
            <a:r>
              <a:rPr lang="el-GR" sz="2800" b="1" dirty="0">
                <a:solidFill>
                  <a:srgbClr val="00B050"/>
                </a:solidFill>
                <a:latin typeface="+mn-lt"/>
                <a:sym typeface="+mn-ea"/>
              </a:rPr>
              <a:t> </a:t>
            </a:r>
            <a:r>
              <a:rPr lang="el-GR" altLang="en-US" sz="2800" b="1">
                <a:latin typeface="Comic Sans MS" panose="030F0702030302020204" charset="0"/>
                <a:cs typeface="Comic Sans MS" panose="030F0702030302020204" charset="0"/>
              </a:rPr>
              <a:t>   </a:t>
            </a:r>
            <a:endParaRPr lang="en-US" altLang="en-US" sz="28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7500" lnSpcReduction="10000"/>
          </a:bodyPr>
          <a:lstStyle/>
          <a:p>
            <a:endParaRPr lang="en-US" altLang="en-US" sz="20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l-GR" sz="2000" b="1" dirty="0">
                <a:solidFill>
                  <a:srgbClr val="C00000"/>
                </a:solidFill>
                <a:sym typeface="+mn-ea"/>
              </a:rPr>
              <a:t>39</a:t>
            </a:r>
            <a:r>
              <a:rPr lang="el-GR" sz="2000" b="1" dirty="0">
                <a:solidFill>
                  <a:schemeClr val="tx2"/>
                </a:solidFill>
                <a:sym typeface="+mn-ea"/>
              </a:rPr>
              <a:t> </a:t>
            </a:r>
            <a:r>
              <a:rPr lang="el-GR" sz="2000" b="1" dirty="0">
                <a:solidFill>
                  <a:srgbClr val="002060"/>
                </a:solidFill>
                <a:sym typeface="+mn-ea"/>
              </a:rPr>
              <a:t>Σχολικές μονάδες/Μέλη Κοινοπραξίας (2025-2026)</a:t>
            </a:r>
            <a:endParaRPr lang="el-GR" sz="2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l-GR" sz="2000" b="1" u="sng" dirty="0">
                <a:solidFill>
                  <a:srgbClr val="002060"/>
                </a:solidFill>
                <a:sym typeface="+mn-ea"/>
              </a:rPr>
              <a:t>Γεωγραφική κατανομή</a:t>
            </a:r>
            <a:endParaRPr lang="el-GR" sz="2000" b="1" u="sng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l-GR" sz="2000" b="1" dirty="0">
                <a:solidFill>
                  <a:srgbClr val="002060"/>
                </a:solidFill>
                <a:sym typeface="+mn-ea"/>
              </a:rPr>
              <a:t>Κέντρο Πειραιά</a:t>
            </a:r>
            <a:r>
              <a:rPr lang="el-GR" sz="2000" dirty="0">
                <a:solidFill>
                  <a:srgbClr val="002060"/>
                </a:solidFill>
                <a:sym typeface="+mn-ea"/>
              </a:rPr>
              <a:t>: </a:t>
            </a:r>
            <a:r>
              <a:rPr lang="el-GR" sz="2000" b="1" dirty="0">
                <a:solidFill>
                  <a:srgbClr val="002060"/>
                </a:solidFill>
                <a:sym typeface="+mn-ea"/>
              </a:rPr>
              <a:t>14 σχολεία  </a:t>
            </a:r>
            <a:r>
              <a:rPr lang="el-GR" sz="2000" dirty="0">
                <a:solidFill>
                  <a:srgbClr val="002060"/>
                </a:solidFill>
                <a:sym typeface="+mn-ea"/>
              </a:rPr>
              <a:t>(εκ των οποίων 2 ιδιωτικά) </a:t>
            </a:r>
            <a:r>
              <a:rPr lang="en-US" altLang="el-GR" sz="2000" dirty="0">
                <a:solidFill>
                  <a:srgbClr val="002060"/>
                </a:solidFill>
                <a:sym typeface="+mn-ea"/>
              </a:rPr>
              <a:t>                                </a:t>
            </a:r>
            <a:endParaRPr lang="el-GR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l-GR" sz="2000" b="1" dirty="0">
                <a:solidFill>
                  <a:srgbClr val="002060"/>
                </a:solidFill>
                <a:sym typeface="+mn-ea"/>
              </a:rPr>
              <a:t>Ευρύτερη περιοχή Πειραιά </a:t>
            </a:r>
            <a:r>
              <a:rPr lang="el-GR" sz="2000" dirty="0">
                <a:solidFill>
                  <a:srgbClr val="002060"/>
                </a:solidFill>
                <a:sym typeface="+mn-ea"/>
              </a:rPr>
              <a:t>αρμοδιότητας ΔΔΕ Πειραιά </a:t>
            </a:r>
            <a:r>
              <a:rPr lang="el-GR" sz="2000" b="1" dirty="0">
                <a:solidFill>
                  <a:srgbClr val="002060"/>
                </a:solidFill>
                <a:sym typeface="+mn-ea"/>
              </a:rPr>
              <a:t>(14 Σχολεία)</a:t>
            </a:r>
            <a:r>
              <a:rPr lang="el-GR" sz="2000" dirty="0">
                <a:solidFill>
                  <a:srgbClr val="002060"/>
                </a:solidFill>
                <a:sym typeface="+mn-ea"/>
              </a:rPr>
              <a:t>: </a:t>
            </a:r>
            <a:endParaRPr lang="el-GR" sz="20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buNone/>
            </a:pPr>
            <a:r>
              <a:rPr lang="el-GR" sz="2000" dirty="0">
                <a:solidFill>
                  <a:srgbClr val="002060"/>
                </a:solidFill>
                <a:sym typeface="+mn-ea"/>
              </a:rPr>
              <a:t>Δραπετσώνα, Κερατσίνι, Κορυδαλλός, Νίκαια, Πέραμα </a:t>
            </a:r>
            <a:endParaRPr lang="el-GR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l-GR" sz="2000" b="1" dirty="0">
                <a:solidFill>
                  <a:srgbClr val="002060"/>
                </a:solidFill>
                <a:sym typeface="+mn-ea"/>
              </a:rPr>
              <a:t>Νησιά και ηπειρωτικός χώρος εκτός Πειραιά (11 Σχολεία)</a:t>
            </a:r>
            <a:r>
              <a:rPr lang="el-GR" sz="2000" dirty="0">
                <a:solidFill>
                  <a:srgbClr val="002060"/>
                </a:solidFill>
                <a:sym typeface="+mn-ea"/>
              </a:rPr>
              <a:t>: </a:t>
            </a:r>
            <a:endParaRPr lang="el-GR" sz="20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None/>
            </a:pPr>
            <a:r>
              <a:rPr lang="el-GR" sz="2000" dirty="0">
                <a:solidFill>
                  <a:srgbClr val="002060"/>
                </a:solidFill>
                <a:sym typeface="+mn-ea"/>
              </a:rPr>
              <a:t> Σχολεία Αίγινας, Γαλατά, Σαλαμίνας, Σπετσών και Ύδρας</a:t>
            </a:r>
          </a:p>
          <a:p>
            <a:pPr>
              <a:spcBef>
                <a:spcPts val="600"/>
              </a:spcBef>
              <a:spcAft>
                <a:spcPts val="1200"/>
              </a:spcAft>
              <a:buNone/>
            </a:pPr>
            <a:r>
              <a:rPr lang="el-GR" sz="2000" b="1" u="sng" dirty="0">
                <a:solidFill>
                  <a:srgbClr val="002060"/>
                </a:solidFill>
                <a:sym typeface="+mn-ea"/>
              </a:rPr>
              <a:t>Τύποι Σχολικών Μονάδω</a:t>
            </a:r>
            <a:r>
              <a:rPr lang="el-GR" sz="2000" u="sng" dirty="0">
                <a:solidFill>
                  <a:srgbClr val="002060"/>
                </a:solidFill>
                <a:sym typeface="+mn-ea"/>
              </a:rPr>
              <a:t>ν</a:t>
            </a:r>
            <a:r>
              <a:rPr lang="el-GR" sz="2000" u="sng" dirty="0">
                <a:solidFill>
                  <a:schemeClr val="tx2"/>
                </a:solidFill>
                <a:sym typeface="+mn-ea"/>
              </a:rPr>
              <a:t>:</a:t>
            </a:r>
            <a:r>
              <a:rPr lang="el-GR" sz="2000" dirty="0">
                <a:solidFill>
                  <a:schemeClr val="tx2"/>
                </a:solidFill>
                <a:sym typeface="+mn-ea"/>
              </a:rPr>
              <a:t> </a:t>
            </a:r>
            <a:r>
              <a:rPr lang="el-GR" sz="2000" b="1" dirty="0">
                <a:solidFill>
                  <a:srgbClr val="002060"/>
                </a:solidFill>
                <a:sym typeface="+mn-ea"/>
              </a:rPr>
              <a:t>19 Γυμνάσια</a:t>
            </a:r>
            <a:endParaRPr lang="el-GR" sz="2000" b="1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solidFill>
                  <a:srgbClr val="002060"/>
                </a:solidFill>
                <a:sym typeface="+mn-ea"/>
              </a:rPr>
              <a:t>                                                     13 ΓΕ.Λ</a:t>
            </a:r>
            <a:endParaRPr lang="el-GR" sz="2000" b="1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solidFill>
                  <a:srgbClr val="002060"/>
                </a:solidFill>
                <a:sym typeface="+mn-ea"/>
              </a:rPr>
              <a:t>                                                     3 ΕΠΑ.Λ</a:t>
            </a:r>
            <a:endParaRPr lang="el-GR" sz="2000" b="1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solidFill>
                  <a:srgbClr val="002060"/>
                </a:solidFill>
                <a:sym typeface="+mn-ea"/>
              </a:rPr>
              <a:t>                                                     2 ΕΕΕΕΚ</a:t>
            </a:r>
            <a:endParaRPr lang="el-GR" sz="2000" b="1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solidFill>
                  <a:srgbClr val="002060"/>
                </a:solidFill>
                <a:sym typeface="+mn-ea"/>
              </a:rPr>
              <a:t>                                                     1 ΕΝΕΓΥΛ</a:t>
            </a:r>
            <a:endParaRPr lang="el-GR" sz="2000" b="1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solidFill>
                  <a:srgbClr val="002060"/>
                </a:solidFill>
                <a:sym typeface="+mn-ea"/>
              </a:rPr>
              <a:t>                                                     1 Μουσικό Σχολείο</a:t>
            </a:r>
            <a:endParaRPr lang="en-US" altLang="en-US" sz="20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638" y="3134505"/>
            <a:ext cx="2402032" cy="224961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90152E2-771D-4371-84B5-EDD0F513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365" y="1473876"/>
            <a:ext cx="3310305" cy="49981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MOTIMORE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25" y="773113"/>
            <a:ext cx="10972800" cy="4953000"/>
          </a:xfrm>
        </p:spPr>
        <p:txBody>
          <a:bodyPr>
            <a:normAutofit fontScale="97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en-US" sz="18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Στη</a:t>
            </a:r>
            <a:r>
              <a:rPr lang="en-US" altLang="en-US" sz="18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en-US" sz="18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συνέχει</a:t>
            </a:r>
            <a:r>
              <a:rPr lang="en-US" altLang="en-US" sz="18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 γνωρίσαμε την εκπαιδευτική πλατφόρμα Motimore και τον τρόπο με τον οποίο υποστηρίζει την οργάνωση της μάθησης και την αυτονομία των μαθητών. </a:t>
            </a:r>
            <a:r>
              <a:rPr lang="en-US" altLang="en-US" sz="18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Δι</a:t>
            </a:r>
            <a:r>
              <a:rPr lang="en-US" altLang="en-US" sz="18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απιστώσαμε ότι η συστηματική χρήση της ενίσχυε την υπευθυνότητα, την αυτορρύθμιση και το προσωπικό κίνητρο για μάθηση.</a:t>
            </a:r>
            <a:endParaRPr lang="en-US" altLang="en-US" sz="18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l-GR" altLang="en-US" sz="18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l-GR" altLang="en-US" sz="18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18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n-US" altLang="en-US" sz="1800" b="1" dirty="0" err="1">
                <a:latin typeface="Comic Sans MS" panose="030F0702030302020204" charset="0"/>
                <a:cs typeface="Comic Sans MS" panose="030F0702030302020204" charset="0"/>
              </a:rPr>
              <a:t>Motimore</a:t>
            </a:r>
            <a:r>
              <a:rPr lang="en-US" altLang="en-US" sz="1800" b="1" dirty="0">
                <a:latin typeface="Comic Sans MS" panose="030F0702030302020204" charset="0"/>
                <a:cs typeface="Comic Sans MS" panose="030F0702030302020204" charset="0"/>
              </a:rPr>
              <a:t> Platform</a:t>
            </a:r>
            <a:r>
              <a:rPr lang="en-US" altLang="en-US" sz="1800" dirty="0">
                <a:latin typeface="Comic Sans MS" panose="030F0702030302020204" charset="0"/>
                <a:cs typeface="Comic Sans MS" panose="030F0702030302020204" charset="0"/>
              </a:rPr>
              <a:t>                                                                                                                   </a:t>
            </a:r>
            <a:r>
              <a:rPr lang="en-US" altLang="en-US" sz="1800" dirty="0" err="1">
                <a:latin typeface="Comic Sans MS" panose="030F0702030302020204" charset="0"/>
                <a:cs typeface="Comic Sans MS" panose="030F0702030302020204" charset="0"/>
              </a:rPr>
              <a:t>Ψηφι</a:t>
            </a:r>
            <a:r>
              <a:rPr lang="en-US" altLang="en-US" sz="1800" dirty="0">
                <a:latin typeface="Comic Sans MS" panose="030F0702030302020204" charset="0"/>
                <a:cs typeface="Comic Sans MS" panose="030F0702030302020204" charset="0"/>
              </a:rPr>
              <a:t>ακή οργάνωση μαθήματος </a:t>
            </a:r>
          </a:p>
          <a:p>
            <a:pPr marL="0" indent="0">
              <a:buNone/>
            </a:pPr>
            <a:r>
              <a:rPr lang="en-US" altLang="en-US" sz="1800" dirty="0" err="1">
                <a:latin typeface="Comic Sans MS" panose="030F0702030302020204" charset="0"/>
                <a:cs typeface="Comic Sans MS" panose="030F0702030302020204" charset="0"/>
              </a:rPr>
              <a:t>Πρόσ</a:t>
            </a:r>
            <a:r>
              <a:rPr lang="en-US" altLang="en-US" sz="1800" dirty="0">
                <a:latin typeface="Comic Sans MS" panose="030F0702030302020204" charset="0"/>
                <a:cs typeface="Comic Sans MS" panose="030F0702030302020204" charset="0"/>
              </a:rPr>
              <a:t>βαση σε εκπαιδευτικό υλικό </a:t>
            </a:r>
          </a:p>
          <a:p>
            <a:pPr marL="0" indent="0">
              <a:buNone/>
            </a:pPr>
            <a:r>
              <a:rPr lang="el-GR" altLang="en-US" sz="1800" dirty="0">
                <a:latin typeface="Comic Sans MS" panose="030F0702030302020204" charset="0"/>
                <a:cs typeface="Comic Sans MS" panose="030F0702030302020204" charset="0"/>
              </a:rPr>
              <a:t>Α</a:t>
            </a:r>
            <a:r>
              <a:rPr lang="en-US" altLang="en-US" sz="1800" dirty="0" err="1">
                <a:latin typeface="Comic Sans MS" panose="030F0702030302020204" charset="0"/>
                <a:cs typeface="Comic Sans MS" panose="030F0702030302020204" charset="0"/>
              </a:rPr>
              <a:t>υτονομί</a:t>
            </a:r>
            <a:r>
              <a:rPr lang="en-US" altLang="en-US" sz="1800" dirty="0">
                <a:latin typeface="Comic Sans MS" panose="030F0702030302020204" charset="0"/>
                <a:cs typeface="Comic Sans MS" panose="030F0702030302020204" charset="0"/>
              </a:rPr>
              <a:t>α μαθητών </a:t>
            </a:r>
          </a:p>
          <a:p>
            <a:pPr marL="0" indent="0">
              <a:buNone/>
            </a:pPr>
            <a:r>
              <a:rPr lang="en-US" altLang="en-US" sz="1800" dirty="0" err="1">
                <a:latin typeface="Comic Sans MS" panose="030F0702030302020204" charset="0"/>
                <a:cs typeface="Comic Sans MS" panose="030F0702030302020204" charset="0"/>
              </a:rPr>
              <a:t>Συνεχής</a:t>
            </a:r>
            <a:r>
              <a:rPr lang="en-US" altLang="en-US" sz="1800" dirty="0">
                <a:latin typeface="Comic Sans MS" panose="030F0702030302020204" charset="0"/>
                <a:cs typeface="Comic Sans MS" panose="030F0702030302020204" charset="0"/>
              </a:rPr>
              <a:t> π</a:t>
            </a:r>
            <a:r>
              <a:rPr lang="en-US" altLang="en-US" sz="1800" dirty="0" err="1">
                <a:latin typeface="Comic Sans MS" panose="030F0702030302020204" charset="0"/>
                <a:cs typeface="Comic Sans MS" panose="030F0702030302020204" charset="0"/>
              </a:rPr>
              <a:t>ροετοιμ</a:t>
            </a:r>
            <a:r>
              <a:rPr lang="en-US" altLang="en-US" sz="1800" dirty="0">
                <a:latin typeface="Comic Sans MS" panose="030F0702030302020204" charset="0"/>
                <a:cs typeface="Comic Sans MS" panose="030F0702030302020204" charset="0"/>
              </a:rPr>
              <a:t>ασία </a:t>
            </a:r>
          </a:p>
          <a:p>
            <a:pPr marL="0" indent="0">
              <a:buNone/>
            </a:pPr>
            <a:r>
              <a:rPr lang="en-US" altLang="en-US" sz="1800" dirty="0" err="1">
                <a:latin typeface="Comic Sans MS" panose="030F0702030302020204" charset="0"/>
                <a:cs typeface="Comic Sans MS" panose="030F0702030302020204" charset="0"/>
              </a:rPr>
              <a:t>Ενίσχυση</a:t>
            </a:r>
            <a:r>
              <a:rPr lang="en-US" altLang="en-US" sz="1800" dirty="0">
                <a:latin typeface="Comic Sans MS" panose="030F0702030302020204" charset="0"/>
                <a:cs typeface="Comic Sans MS" panose="030F0702030302020204" charset="0"/>
              </a:rPr>
              <a:t> υπ</a:t>
            </a:r>
            <a:r>
              <a:rPr lang="en-US" altLang="en-US" sz="1800" dirty="0" err="1">
                <a:latin typeface="Comic Sans MS" panose="030F0702030302020204" charset="0"/>
                <a:cs typeface="Comic Sans MS" panose="030F0702030302020204" charset="0"/>
              </a:rPr>
              <a:t>ευθυνότητ</a:t>
            </a:r>
            <a:r>
              <a:rPr lang="en-US" altLang="en-US" sz="1800" dirty="0">
                <a:latin typeface="Comic Sans MS" panose="030F0702030302020204" charset="0"/>
                <a:cs typeface="Comic Sans MS" panose="030F0702030302020204" charset="0"/>
              </a:rPr>
              <a:t>ας</a:t>
            </a:r>
          </a:p>
        </p:txBody>
      </p:sp>
      <p:pic>
        <p:nvPicPr>
          <p:cNvPr id="4" name="Picture 3" descr="ΠΛΑΤΦΟΡΜΑ MOTIMO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456" y="2298518"/>
            <a:ext cx="4129087" cy="3335663"/>
          </a:xfrm>
          <a:prstGeom prst="rect">
            <a:avLst/>
          </a:prstGeom>
        </p:spPr>
      </p:pic>
      <p:pic>
        <p:nvPicPr>
          <p:cNvPr id="5" name="Picture 4" descr="HOW IT WORK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26" y="3532781"/>
            <a:ext cx="3512786" cy="277594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ΜΙΑ ΣΥΓΚΙΝΗΤΙΚΗ ΣΤΙΓΜΗ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40000"/>
              </a:lnSpc>
              <a:buNone/>
            </a:pP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Ιδι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αίτερα συγκινητική στιγμή αποτέλεσε η συνάντησή μας με δύο μικρούς Έλληνες μαθητές που ζουν στην Ουγγαρία, γεγονός που ανέδειξε με πολύ ανθρώπινο τρόπο τη σημασία της γλώσσας, της ταυτότητας και της πολιτιστικής σύνδεσης.</a:t>
            </a:r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n-US" altLang="en-US" sz="1600" b="1" dirty="0">
                <a:latin typeface="Comic Sans MS" panose="030F0702030302020204" charset="0"/>
                <a:cs typeface="Comic Sans MS" panose="030F0702030302020204" charset="0"/>
              </a:rPr>
              <a:t>     Η </a:t>
            </a:r>
            <a:r>
              <a:rPr lang="en-US" altLang="en-US" sz="1600" b="1" dirty="0" err="1">
                <a:latin typeface="Comic Sans MS" panose="030F0702030302020204" charset="0"/>
                <a:cs typeface="Comic Sans MS" panose="030F0702030302020204" charset="0"/>
              </a:rPr>
              <a:t>Ελλάδ</a:t>
            </a:r>
            <a:r>
              <a:rPr lang="en-US" altLang="en-US" sz="1600" b="1" dirty="0">
                <a:latin typeface="Comic Sans MS" panose="030F0702030302020204" charset="0"/>
                <a:cs typeface="Comic Sans MS" panose="030F0702030302020204" charset="0"/>
              </a:rPr>
              <a:t>α στην Ουγγαρία</a:t>
            </a:r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Συνάντηση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με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Έλληνες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μα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θητές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Γλώσσ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 &amp; πολιτιστική ταυτότητα </a:t>
            </a:r>
          </a:p>
          <a:p>
            <a:pPr>
              <a:lnSpc>
                <a:spcPct val="70000"/>
              </a:lnSpc>
            </a:pP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Συν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αισθηματική σύνδεση </a:t>
            </a:r>
          </a:p>
          <a:p>
            <a:pPr>
              <a:lnSpc>
                <a:spcPct val="70000"/>
              </a:lnSpc>
            </a:pP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Δι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απολιτισμική εμπειρία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</p:txBody>
      </p:sp>
      <p:pic>
        <p:nvPicPr>
          <p:cNvPr id="4" name="Picture 3" descr="ΕΛΛΗΝΟΠΟΥΛ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360" y="2069693"/>
            <a:ext cx="5761990" cy="361355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NATIVE SPEAKER ENGLISH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Στ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 μαθήματα Αγγλικών και Civilisation παρακολουθήσαμε δραστηριότητες δημιουργικής γραφής, ομαδοσυνεργατικής μάθησης και ψηφιακών παρουσιάσεων, μέσα από τις οποίες οι μαθητές εξέφραζαν ιδέες, συναισθήματα και προσωπικές αναζητήσεις.</a:t>
            </a:r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1600" b="1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n-US" altLang="en-US" sz="1600" b="1" dirty="0">
                <a:latin typeface="Comic Sans MS" panose="030F0702030302020204" charset="0"/>
                <a:cs typeface="Comic Sans MS" panose="030F0702030302020204" charset="0"/>
              </a:rPr>
              <a:t>English Lesson</a:t>
            </a:r>
          </a:p>
          <a:p>
            <a:pPr marL="0" indent="0">
              <a:buNone/>
            </a:pPr>
            <a:r>
              <a:rPr lang="en-US" altLang="en-US" sz="1600" b="1" dirty="0">
                <a:latin typeface="Comic Sans MS" panose="030F0702030302020204" charset="0"/>
                <a:cs typeface="Comic Sans MS" panose="030F0702030302020204" charset="0"/>
              </a:rPr>
              <a:t>Native Speaker Teacher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Collaborative learning 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Oral communication 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Creative writing 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Student interaction 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Imagination &amp; expression</a:t>
            </a:r>
          </a:p>
        </p:txBody>
      </p:sp>
      <p:pic>
        <p:nvPicPr>
          <p:cNvPr id="4" name="Picture 3" descr="NATIVE SPEAK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362" y="1908044"/>
            <a:ext cx="4909275" cy="2797306"/>
          </a:xfrm>
          <a:prstGeom prst="rect">
            <a:avLst/>
          </a:prstGeom>
        </p:spPr>
      </p:pic>
      <p:pic>
        <p:nvPicPr>
          <p:cNvPr id="5" name="Picture 4" descr="A REAL CHARACT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042116"/>
            <a:ext cx="4379595" cy="291100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>
                <a:latin typeface="Comic Sans MS" panose="030F0702030302020204" charset="0"/>
                <a:cs typeface="Comic Sans MS" panose="030F0702030302020204" charset="0"/>
              </a:rPr>
              <a:t>CIVILIZATION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2000" b="1" u="sng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n-US" altLang="en-US" sz="1600" b="1">
                <a:latin typeface="Comic Sans MS" panose="030F0702030302020204" charset="0"/>
                <a:cs typeface="Comic Sans MS" panose="030F0702030302020204" charset="0"/>
              </a:rPr>
              <a:t>Civilization </a:t>
            </a:r>
            <a:r>
              <a:rPr lang="en-US" altLang="en-US" sz="1600" b="1" dirty="0">
                <a:latin typeface="Comic Sans MS" panose="030F0702030302020204" charset="0"/>
                <a:cs typeface="Comic Sans MS" panose="030F0702030302020204" charset="0"/>
              </a:rPr>
              <a:t>Lesson</a:t>
            </a:r>
          </a:p>
          <a:p>
            <a:pPr marL="0" indent="0">
              <a:buNone/>
            </a:pPr>
            <a:r>
              <a:rPr lang="en-US" altLang="en-US" sz="1600" b="1" dirty="0">
                <a:latin typeface="Comic Sans MS" panose="030F0702030302020204" charset="0"/>
                <a:cs typeface="Comic Sans MS" panose="030F0702030302020204" charset="0"/>
              </a:rPr>
              <a:t>“Discovering Australia”</a:t>
            </a:r>
          </a:p>
          <a:p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Χειρόγρ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αφες &amp; ψηφιακές εργασίες 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Storytelling </a:t>
            </a:r>
          </a:p>
          <a:p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Έρευν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 &amp; δημιουργικότητα </a:t>
            </a:r>
          </a:p>
          <a:p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Ψηφι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ακή αφήγηση 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Student-centered learning </a:t>
            </a:r>
          </a:p>
        </p:txBody>
      </p:sp>
      <p:pic>
        <p:nvPicPr>
          <p:cNvPr id="5" name="Picture 4" descr="ΑΥΣΤΡΑΛΙ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892" y="3867151"/>
            <a:ext cx="3247493" cy="2576830"/>
          </a:xfrm>
          <a:prstGeom prst="rect">
            <a:avLst/>
          </a:prstGeom>
        </p:spPr>
      </p:pic>
      <p:pic>
        <p:nvPicPr>
          <p:cNvPr id="6" name="Picture 5" descr="ΑΥΣΤΡΑΛΙ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5" y="1308664"/>
            <a:ext cx="4171950" cy="302330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2800" b="1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ΠΟΛΙΤΙΣΤΙΚΗ ΔΙΑΣΤΑΣΗ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1400" b="1" dirty="0">
                <a:latin typeface="Comic Sans MS" panose="030F0702030302020204" charset="0"/>
                <a:cs typeface="Comic Sans MS" panose="030F0702030302020204" charset="0"/>
              </a:rPr>
              <a:t>Cultural Experience</a:t>
            </a:r>
          </a:p>
          <a:p>
            <a:r>
              <a:rPr lang="en-US" altLang="en-US" sz="1400" dirty="0">
                <a:latin typeface="Comic Sans MS" panose="030F0702030302020204" charset="0"/>
                <a:cs typeface="Comic Sans MS" panose="030F0702030302020204" charset="0"/>
              </a:rPr>
              <a:t>Επ</a:t>
            </a:r>
            <a:r>
              <a:rPr lang="en-US" altLang="en-US" sz="1400" dirty="0" err="1">
                <a:latin typeface="Comic Sans MS" panose="030F0702030302020204" charset="0"/>
                <a:cs typeface="Comic Sans MS" panose="030F0702030302020204" charset="0"/>
              </a:rPr>
              <a:t>ίσκεψη</a:t>
            </a:r>
            <a:r>
              <a:rPr lang="en-US" altLang="en-US" sz="14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 dirty="0" err="1">
                <a:latin typeface="Comic Sans MS" panose="030F0702030302020204" charset="0"/>
                <a:cs typeface="Comic Sans MS" panose="030F0702030302020204" charset="0"/>
              </a:rPr>
              <a:t>στ</a:t>
            </a:r>
            <a:r>
              <a:rPr lang="el-GR" altLang="en-US" sz="1400" dirty="0">
                <a:latin typeface="Comic Sans MS" panose="030F0702030302020204" charset="0"/>
                <a:cs typeface="Comic Sans MS" panose="030F0702030302020204" charset="0"/>
              </a:rPr>
              <a:t>α</a:t>
            </a:r>
            <a:r>
              <a:rPr lang="en-US" altLang="en-US" sz="14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 dirty="0" err="1">
                <a:latin typeface="Comic Sans MS" panose="030F0702030302020204" charset="0"/>
                <a:cs typeface="Comic Sans MS" panose="030F0702030302020204" charset="0"/>
              </a:rPr>
              <a:t>μουσεί</a:t>
            </a:r>
            <a:r>
              <a:rPr lang="el-GR" altLang="en-US" sz="1400" dirty="0">
                <a:latin typeface="Comic Sans MS" panose="030F0702030302020204" charset="0"/>
                <a:cs typeface="Comic Sans MS" panose="030F0702030302020204" charset="0"/>
              </a:rPr>
              <a:t>α</a:t>
            </a:r>
            <a:r>
              <a:rPr lang="en-US" altLang="en-US" sz="14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 dirty="0" err="1">
                <a:latin typeface="Comic Sans MS" panose="030F0702030302020204" charset="0"/>
                <a:cs typeface="Comic Sans MS" panose="030F0702030302020204" charset="0"/>
              </a:rPr>
              <a:t>της</a:t>
            </a:r>
            <a:r>
              <a:rPr lang="en-US" altLang="en-US" sz="1400" dirty="0">
                <a:latin typeface="Comic Sans MS" panose="030F0702030302020204" charset="0"/>
                <a:cs typeface="Comic Sans MS" panose="030F0702030302020204" charset="0"/>
              </a:rPr>
              <a:t> π</a:t>
            </a:r>
            <a:r>
              <a:rPr lang="en-US" altLang="en-US" sz="1400" dirty="0" err="1">
                <a:latin typeface="Comic Sans MS" panose="030F0702030302020204" charset="0"/>
                <a:cs typeface="Comic Sans MS" panose="030F0702030302020204" charset="0"/>
              </a:rPr>
              <a:t>όλης</a:t>
            </a:r>
            <a:r>
              <a:rPr lang="en-US" altLang="en-US" sz="1400" dirty="0"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  <a:p>
            <a:r>
              <a:rPr lang="el-GR" altLang="en-US" sz="1400" dirty="0">
                <a:latin typeface="Comic Sans MS" panose="030F0702030302020204" charset="0"/>
                <a:cs typeface="Comic Sans MS" panose="030F0702030302020204" charset="0"/>
              </a:rPr>
              <a:t>Πολεμική αεροπορία</a:t>
            </a:r>
            <a:endParaRPr lang="en-US" altLang="en-US" sz="1400" dirty="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en-US" sz="1400" dirty="0" err="1">
                <a:latin typeface="Comic Sans MS" panose="030F0702030302020204" charset="0"/>
                <a:cs typeface="Comic Sans MS" panose="030F0702030302020204" charset="0"/>
              </a:rPr>
              <a:t>Ζωγρ</a:t>
            </a:r>
            <a:r>
              <a:rPr lang="en-US" altLang="en-US" sz="1400" dirty="0">
                <a:latin typeface="Comic Sans MS" panose="030F0702030302020204" charset="0"/>
                <a:cs typeface="Comic Sans MS" panose="030F0702030302020204" charset="0"/>
              </a:rPr>
              <a:t>αφική &amp; αρχαιολογικά ευρήματα </a:t>
            </a:r>
          </a:p>
          <a:p>
            <a:r>
              <a:rPr lang="en-US" altLang="en-US" sz="1400" dirty="0" err="1">
                <a:latin typeface="Comic Sans MS" panose="030F0702030302020204" charset="0"/>
                <a:cs typeface="Comic Sans MS" panose="030F0702030302020204" charset="0"/>
              </a:rPr>
              <a:t>Πολιτιστική</a:t>
            </a:r>
            <a:r>
              <a:rPr lang="en-US" altLang="en-US" sz="14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 dirty="0" err="1">
                <a:latin typeface="Comic Sans MS" panose="030F0702030302020204" charset="0"/>
                <a:cs typeface="Comic Sans MS" panose="030F0702030302020204" charset="0"/>
              </a:rPr>
              <a:t>διάστ</a:t>
            </a:r>
            <a:r>
              <a:rPr lang="en-US" altLang="en-US" sz="1400" dirty="0">
                <a:latin typeface="Comic Sans MS" panose="030F0702030302020204" charset="0"/>
                <a:cs typeface="Comic Sans MS" panose="030F0702030302020204" charset="0"/>
              </a:rPr>
              <a:t>αση Erasmus+ </a:t>
            </a:r>
          </a:p>
          <a:p>
            <a:r>
              <a:rPr lang="en-US" altLang="en-US" sz="1400" dirty="0" err="1">
                <a:latin typeface="Comic Sans MS" panose="030F0702030302020204" charset="0"/>
                <a:cs typeface="Comic Sans MS" panose="030F0702030302020204" charset="0"/>
              </a:rPr>
              <a:t>Δι</a:t>
            </a:r>
            <a:r>
              <a:rPr lang="en-US" altLang="en-US" sz="1400" dirty="0">
                <a:latin typeface="Comic Sans MS" panose="030F0702030302020204" charset="0"/>
                <a:cs typeface="Comic Sans MS" panose="030F0702030302020204" charset="0"/>
              </a:rPr>
              <a:t>απολιτισμική εμπειρία</a:t>
            </a: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40000"/>
              </a:lnSpc>
            </a:pPr>
            <a:endParaRPr lang="en-US" altLang="en-US" sz="1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altLang="en-US" sz="1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altLang="en-US" sz="1600" dirty="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Η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ημέρ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 ολοκληρώθηκε με επίσκεψη στ</a:t>
            </a:r>
            <a:r>
              <a:rPr lang="el-GR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μουσεί</a:t>
            </a:r>
            <a:r>
              <a:rPr lang="el-GR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της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π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όλης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του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Szolnok, 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ενισχύοντ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ας ακόμη περισσότερο τη διαπολιτισμική διάσταση της κινητικότητας</a:t>
            </a:r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6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Picture 3" descr="ΑΕΡΟΠΟΡΙ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35" y="2969895"/>
            <a:ext cx="2333625" cy="1467485"/>
          </a:xfrm>
          <a:prstGeom prst="rect">
            <a:avLst/>
          </a:prstGeom>
        </p:spPr>
      </p:pic>
      <p:pic>
        <p:nvPicPr>
          <p:cNvPr id="5" name="Picture 4" descr="ΑΕΡΟΠΟΡΙ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725" y="2874010"/>
            <a:ext cx="2286000" cy="1419225"/>
          </a:xfrm>
          <a:prstGeom prst="rect">
            <a:avLst/>
          </a:prstGeom>
        </p:spPr>
      </p:pic>
      <p:pic>
        <p:nvPicPr>
          <p:cNvPr id="6" name="Picture 5" descr="ΠΙΝΑΚΑΣ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350" y="1325880"/>
            <a:ext cx="1642745" cy="2103120"/>
          </a:xfrm>
          <a:prstGeom prst="rect">
            <a:avLst/>
          </a:prstGeom>
        </p:spPr>
      </p:pic>
      <p:pic>
        <p:nvPicPr>
          <p:cNvPr id="7" name="Picture 6" descr="ΠΙΝΑΚΑΣ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3645" y="1656715"/>
            <a:ext cx="1558925" cy="2104390"/>
          </a:xfrm>
          <a:prstGeom prst="rect">
            <a:avLst/>
          </a:prstGeom>
        </p:spPr>
      </p:pic>
      <p:pic>
        <p:nvPicPr>
          <p:cNvPr id="8" name="Picture 7" descr="ΤΑΦΟΣ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5295" y="2874010"/>
            <a:ext cx="2152650" cy="1043305"/>
          </a:xfrm>
          <a:prstGeom prst="rect">
            <a:avLst/>
          </a:prstGeom>
        </p:spPr>
      </p:pic>
      <p:pic>
        <p:nvPicPr>
          <p:cNvPr id="9" name="Picture 8" descr="ΚΟΣΜΗΜΑΤΑ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600" y="3561080"/>
            <a:ext cx="943610" cy="105346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2800" b="1">
                <a:latin typeface="Comic Sans MS" panose="030F0702030302020204" charset="0"/>
                <a:cs typeface="Comic Sans MS" panose="030F0702030302020204" charset="0"/>
              </a:rPr>
              <a:t>  </a:t>
            </a:r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ΑΝΑΣΤΟΧΑΣΜΟΣ ΗΜΕΡΑΣ 4</a:t>
            </a:r>
            <a:r>
              <a:rPr lang="el-GR" altLang="en-US" sz="2800" b="1">
                <a:latin typeface="Comic Sans MS" panose="030F0702030302020204" charset="0"/>
                <a:cs typeface="Comic Sans MS" panose="030F0702030302020204" charset="0"/>
              </a:rPr>
              <a:t>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l-GR" altLang="en-US" sz="1600">
                <a:latin typeface="Comic Sans MS" panose="030F0702030302020204" charset="0"/>
                <a:cs typeface="Comic Sans MS" panose="030F0702030302020204" charset="0"/>
                <a:sym typeface="+mn-ea"/>
              </a:rPr>
              <a:t>Α</a:t>
            </a: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  <a:sym typeface="+mn-ea"/>
              </a:rPr>
              <a:t>υτό που ξεχώρισε ήταν ο τρόπος με τον οποίο τα ψηφιακά εργαλεία λειτουργούσαν ως μέσα δημιουργικότητας, επικοινωνίας και προσωπικής έκφρασης</a:t>
            </a:r>
            <a:endParaRPr lang="en-US" altLang="en-US" sz="16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en-US" altLang="en-US" sz="16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n-US" altLang="en-US" sz="1600" b="1">
                <a:latin typeface="Comic Sans MS" panose="030F0702030302020204" charset="0"/>
                <a:cs typeface="Comic Sans MS" panose="030F0702030302020204" charset="0"/>
              </a:rPr>
              <a:t>Τι παρατηρήσαμε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Gamification στη μάθηση 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Ψηφιακή δημιουργικότητα 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Αυτονομία μαθητών 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Δημιουργική γραφή 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Student-centered learning</a:t>
            </a:r>
          </a:p>
        </p:txBody>
      </p:sp>
      <p:pic>
        <p:nvPicPr>
          <p:cNvPr id="4" name="Picture 3" descr="ΠΛΑΝΗΤΕ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420" y="3365500"/>
            <a:ext cx="4118610" cy="256667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2800" b="1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ΗΜΕΡΑ 5</a:t>
            </a:r>
            <a:r>
              <a:rPr lang="el-GR" altLang="en-US" sz="2800" b="1">
                <a:latin typeface="Comic Sans MS" panose="030F0702030302020204" charset="0"/>
                <a:cs typeface="Comic Sans MS" panose="030F0702030302020204" charset="0"/>
              </a:rPr>
              <a:t>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  <a:sym typeface="+mn-ea"/>
              </a:rPr>
              <a:t>Η πέμπτη και τελευταία ημέρα της κινητικότητας ήταν ιδιαίτερα φορτισμένη συναισθηματικά, καθώς είχε πλέον διαμορφωθεί ένα πολύ οικείο και συνεργατικό κλίμα με τους εκπαιδευτικούς και τους μαθητές του σχολείου.</a:t>
            </a:r>
            <a:endParaRPr lang="en-US" altLang="en-US" sz="16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l-GR" altLang="en-US" sz="2000" b="1">
                <a:latin typeface="Comic Sans MS" panose="030F0702030302020204" charset="0"/>
                <a:cs typeface="Comic Sans MS" panose="030F0702030302020204" charset="0"/>
              </a:rPr>
              <a:t>                                   </a:t>
            </a:r>
            <a:r>
              <a:rPr lang="en-US" altLang="en-US" sz="1600" b="1">
                <a:latin typeface="Comic Sans MS" panose="030F0702030302020204" charset="0"/>
                <a:cs typeface="Comic Sans MS" panose="030F0702030302020204" charset="0"/>
              </a:rPr>
              <a:t>Reflection &amp; Farewell</a:t>
            </a:r>
          </a:p>
          <a:p>
            <a:pPr marL="0" indent="0">
              <a:buNone/>
            </a:pPr>
            <a:r>
              <a:rPr lang="el-GR" altLang="en-US" sz="160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       </a:t>
            </a: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Αναστοχασμός εμπειρίας </a:t>
            </a:r>
          </a:p>
          <a:p>
            <a:pPr marL="0" indent="0">
              <a:buNone/>
            </a:pPr>
            <a:r>
              <a:rPr lang="el-GR" altLang="en-US" sz="160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        </a:t>
            </a: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Πολιτιστική ανταλλαγή </a:t>
            </a:r>
          </a:p>
          <a:p>
            <a:pPr marL="0" indent="0">
              <a:buNone/>
            </a:pPr>
            <a:r>
              <a:rPr lang="el-GR" altLang="en-US" sz="160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     </a:t>
            </a: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Παρουσίαση ελληνικού υλικού </a:t>
            </a:r>
          </a:p>
          <a:p>
            <a:pPr marL="0" indent="0">
              <a:buNone/>
            </a:pPr>
            <a:r>
              <a:rPr lang="el-GR" altLang="en-US" sz="160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   </a:t>
            </a: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Συναισθηματικός αποχαιρετισμός </a:t>
            </a:r>
          </a:p>
          <a:p>
            <a:pPr marL="0" indent="0">
              <a:buNone/>
            </a:pPr>
            <a:r>
              <a:rPr lang="el-GR" altLang="en-US" sz="160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   </a:t>
            </a: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Ευρωπαϊκές γέφυρες συνεργασίας</a:t>
            </a:r>
          </a:p>
        </p:txBody>
      </p:sp>
      <p:pic>
        <p:nvPicPr>
          <p:cNvPr id="4" name="Picture 3" descr="ΓΛΥΚΑΚΙΑ ΚΑΡΑΜΕΛΕ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510" y="3355975"/>
            <a:ext cx="2153920" cy="255016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ΠΟΛΙΤΙΣΤΙΚΗ ΓΕΦΥΡΑ ΕΛΛΑΔΑΣ – ΟΥΓΓΑΡΙΑΣ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  <a:sym typeface="+mn-ea"/>
              </a:rPr>
              <a:t>Θέλοντας να ευχαριστήσουμε το σχολείο για τη φιλοξενία και τη συνεργασία, παρουσιάσαμε βίντεο που δημιούργησαν μαθητές από τις Σπέτσες σχετικά με τη ζωή της Ελένης Μπούκουρα-Αλταμούρα. Μέσα από αυτή την πολιτιστική ανταλλαγή οι μαθητές του σχολείου γνώρισαν στοιχεία της ελληνικής ιστορίας και πολιτισμού και άκουσαν την ελληνική γλώσσα μέσα σε ένα ιδιαίτερα θερμό κλίμα.</a:t>
            </a:r>
            <a:endParaRPr lang="en-US" altLang="en-US" sz="16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16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1600" b="1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n-US" altLang="en-US" sz="1600" b="1">
                <a:latin typeface="Comic Sans MS" panose="030F0702030302020204" charset="0"/>
                <a:cs typeface="Comic Sans MS" panose="030F0702030302020204" charset="0"/>
              </a:rPr>
              <a:t>Sharing Greek Culture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Παρουσίαση μαθητικού βίντεο 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Ελένη Μπούκουρα – Αλταμούρα 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Ελληνική γλώσσα &amp; πολιτισμός 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Πολιτιστική ανταλλαγή 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Διαπολιτισμικός διάλογος</a:t>
            </a:r>
          </a:p>
        </p:txBody>
      </p:sp>
      <p:pic>
        <p:nvPicPr>
          <p:cNvPr id="4" name="Picture 3" descr="ΑΛΤΑΜΟΥΡΑ ΣΠΕΤΣΕ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0" y="3519805"/>
            <a:ext cx="4066540" cy="199771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849"/>
            <a:ext cx="10972800" cy="582613"/>
          </a:xfrm>
        </p:spPr>
        <p:txBody>
          <a:bodyPr/>
          <a:lstStyle/>
          <a:p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ΑΠΟΧΑΙΡΕΤΙΣΜΟΣ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10972800" cy="495300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Πριν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την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ανα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χώρησή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μας 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ολοκληρώσ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αμε τις τελευταίες διαδικαστικές λεπτομέρειες και αποχαιρετιστήκαμε με ιδιαίτερη συγκίνηση. 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Οι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α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νθρώ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πινες σχέσεις που δημιουργήθηκαν κατά τη διάρκεια της κινητικότητας αποτέλεσαν ένα από τα σημαντικότερα στοιχεία της συνολικής εμπειρίας.</a:t>
            </a:r>
            <a:endParaRPr lang="en-US" altLang="en-US" sz="64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Ιδι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αίτερα συμβολικά έμειναν στη μνήμη μας τα λόγια της συναδέλφου Zsuzsa:</a:t>
            </a:r>
            <a:endParaRPr lang="en-US" altLang="en-US" sz="64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“KEEP ON TEACHING”.</a:t>
            </a:r>
            <a:endParaRPr lang="en-US" altLang="en-US" sz="64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Η 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φράση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α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υτή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 απ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οτύ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πωσε με ουσιαστικό τρόπο το πνεύμα της εκπαίδευσης, της συνεργασίας και της συνεχούς προσπάθειας για μάθηση, εξέλιξη και επικοινωνία ανάμεσα στους ανθρώπους και τους πολιτισμούς</a:t>
            </a:r>
            <a:endParaRPr lang="en-US" altLang="en-US" sz="64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l-GR" altLang="en-US" sz="6400" b="1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</a:t>
            </a:r>
          </a:p>
          <a:p>
            <a:pPr marL="0" indent="0">
              <a:lnSpc>
                <a:spcPct val="100000"/>
              </a:lnSpc>
              <a:buNone/>
            </a:pPr>
            <a:endParaRPr lang="el-GR" altLang="en-US" sz="6400" b="1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l-GR" altLang="en-US" sz="6400" b="1" dirty="0">
                <a:latin typeface="Comic Sans MS" panose="030F0702030302020204" charset="0"/>
                <a:cs typeface="Comic Sans MS" panose="030F0702030302020204" charset="0"/>
              </a:rPr>
              <a:t>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l-GR" altLang="en-US" sz="6400" b="1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</a:t>
            </a:r>
            <a:r>
              <a:rPr lang="en-US" altLang="en-US" sz="6400" b="1" dirty="0">
                <a:latin typeface="Comic Sans MS" panose="030F0702030302020204" charset="0"/>
                <a:cs typeface="Comic Sans MS" panose="030F0702030302020204" charset="0"/>
              </a:rPr>
              <a:t>Farewell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l-GR" altLang="en-US" sz="6400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         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Ευχ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αριστίες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l-GR" altLang="en-US" sz="6400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  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Συνεργ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ασία &amp; φιλοξενία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l-GR" altLang="en-US" sz="6400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    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Αντ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αλλαγή εμπειριών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l-GR" altLang="en-US" sz="6400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    </a:t>
            </a:r>
            <a:r>
              <a:rPr lang="en-US" altLang="en-US" sz="6400" dirty="0" err="1">
                <a:latin typeface="Comic Sans MS" panose="030F0702030302020204" charset="0"/>
                <a:cs typeface="Comic Sans MS" panose="030F0702030302020204" charset="0"/>
              </a:rPr>
              <a:t>Ανθρώ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πινες σχέσεις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l-GR" altLang="en-US" sz="6400" dirty="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  </a:t>
            </a:r>
            <a:r>
              <a:rPr lang="en-US" altLang="en-US" sz="6400" dirty="0">
                <a:latin typeface="Comic Sans MS" panose="030F0702030302020204" charset="0"/>
                <a:cs typeface="Comic Sans MS" panose="030F0702030302020204" charset="0"/>
              </a:rPr>
              <a:t>“KEEP ON TEACHING”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ΤΙ ΑΠΟΚΟΜΙΣΑΜΕ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n-US" altLang="en-US" sz="1600" b="1" dirty="0" err="1">
                <a:latin typeface="Comic Sans MS" panose="030F0702030302020204" charset="0"/>
                <a:cs typeface="Comic Sans MS" panose="030F0702030302020204" charset="0"/>
              </a:rPr>
              <a:t>Τι</a:t>
            </a:r>
            <a:r>
              <a:rPr lang="en-US" altLang="en-US" sz="1600" b="1" dirty="0">
                <a:latin typeface="Comic Sans MS" panose="030F0702030302020204" charset="0"/>
                <a:cs typeface="Comic Sans MS" panose="030F0702030302020204" charset="0"/>
              </a:rPr>
              <a:t> απ</a:t>
            </a:r>
            <a:r>
              <a:rPr lang="en-US" altLang="en-US" sz="1600" b="1" dirty="0" err="1">
                <a:latin typeface="Comic Sans MS" panose="030F0702030302020204" charset="0"/>
                <a:cs typeface="Comic Sans MS" panose="030F0702030302020204" charset="0"/>
              </a:rPr>
              <a:t>οκομίσ</a:t>
            </a:r>
            <a:r>
              <a:rPr lang="en-US" altLang="en-US" sz="1600" b="1" dirty="0">
                <a:latin typeface="Comic Sans MS" panose="030F0702030302020204" charset="0"/>
                <a:cs typeface="Comic Sans MS" panose="030F0702030302020204" charset="0"/>
              </a:rPr>
              <a:t>αμε από την εμπειρία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Αντ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αλλαγή καλών πρακτικών 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Συνεργ</a:t>
            </a: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ατική &amp; μαθητοκεντρική μάθηση 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Ψηφι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ακά εργαλεία στη διδασκαλία 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Δι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απολιτισμική εμπειρία </a:t>
            </a:r>
          </a:p>
          <a:p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</a:t>
            </a:r>
            <a:r>
              <a:rPr lang="en-US" altLang="en-US" sz="1600" dirty="0" err="1">
                <a:latin typeface="Comic Sans MS" panose="030F0702030302020204" charset="0"/>
                <a:cs typeface="Comic Sans MS" panose="030F0702030302020204" charset="0"/>
              </a:rPr>
              <a:t>Ευρω</a:t>
            </a:r>
            <a:r>
              <a:rPr lang="en-US" altLang="en-US" sz="1600" dirty="0">
                <a:latin typeface="Comic Sans MS" panose="030F0702030302020204" charset="0"/>
                <a:cs typeface="Comic Sans MS" panose="030F0702030302020204" charset="0"/>
              </a:rPr>
              <a:t>παϊκή εκπαιδευτική κουλτούρα</a:t>
            </a:r>
          </a:p>
        </p:txBody>
      </p:sp>
      <p:pic>
        <p:nvPicPr>
          <p:cNvPr id="4" name="Picture 3" descr="ΦΩΤΟ ΤΑΞΗ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039" y="1946275"/>
            <a:ext cx="4343875" cy="24542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l-GR" sz="20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l-GR" sz="20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ΔΙΑΠΙΣΤΕΥΜΕΝΗ ΕΘΝΙΚΗ ΚΟΙΝΟΠΡΑΞΙΑ </a:t>
            </a:r>
            <a:r>
              <a:rPr lang="en-US" sz="20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ERASMUS+ 2025-1-EL01-KA121-SCH-00344561 </a:t>
            </a:r>
            <a:br>
              <a:rPr lang="el-GR" sz="2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l-GR" sz="2000" b="1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ΣΤΟΧΟΙ</a:t>
            </a:r>
            <a:endParaRPr lang="en-US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6069330" cy="452628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</a:t>
            </a:r>
          </a:p>
          <a:p>
            <a:pPr marL="0" indent="0" algn="just">
              <a:buNone/>
            </a:pPr>
            <a:r>
              <a:rPr lang="el-GR" sz="2000" b="1" dirty="0">
                <a:solidFill>
                  <a:srgbClr val="002060"/>
                </a:solidFill>
                <a:latin typeface="Calibri" panose="020F05020202040302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1</a:t>
            </a:r>
            <a:r>
              <a:rPr lang="el-GR" sz="2000" b="1" dirty="0">
                <a:solidFill>
                  <a:srgbClr val="002060"/>
                </a:solidFill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)</a:t>
            </a:r>
            <a:r>
              <a:rPr lang="el-GR" sz="2000" dirty="0">
                <a:solidFill>
                  <a:srgbClr val="002060"/>
                </a:solidFill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Ενίσχυση των ψηφιακών δεξιοτήτων των εκπαιδευτικών </a:t>
            </a:r>
            <a:endParaRPr lang="el-GR" sz="2000" dirty="0">
              <a:solidFill>
                <a:srgbClr val="002060"/>
              </a:solidFill>
              <a:effectLst/>
              <a:latin typeface="Calibri" panose="020F0502020204030204" charset="0"/>
              <a:ea typeface="Calibri" panose="020F05020202040302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el-GR" sz="2000" b="1" dirty="0">
                <a:solidFill>
                  <a:srgbClr val="002060"/>
                </a:solidFill>
                <a:latin typeface="Calibri" panose="020F05020202040302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2</a:t>
            </a:r>
            <a:r>
              <a:rPr lang="el-GR" sz="2000" b="1" dirty="0">
                <a:solidFill>
                  <a:srgbClr val="002060"/>
                </a:solidFill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) </a:t>
            </a:r>
            <a:r>
              <a:rPr lang="el-GR" sz="2000" dirty="0">
                <a:solidFill>
                  <a:srgbClr val="002060"/>
                </a:solidFill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Εφαρμογή καινοτόμων και δημιουργικών διδακτικών πρακτικών και δράσεων για την ανάδειξη της πολιτιστικής ποικιλομορφίας με σκοπό την προώθηση της ταυτότητας του Ευρωπαίου και του Παγκόσμιου Πολίτη </a:t>
            </a:r>
            <a:endParaRPr lang="el-GR" sz="2000" dirty="0">
              <a:solidFill>
                <a:srgbClr val="002060"/>
              </a:solidFill>
              <a:effectLst/>
              <a:latin typeface="Calibri" panose="020F0502020204030204" charset="0"/>
              <a:ea typeface="Calibri" panose="020F05020202040302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el-GR" sz="2000" b="1" dirty="0">
                <a:solidFill>
                  <a:srgbClr val="002060"/>
                </a:solidFill>
                <a:latin typeface="Calibri" panose="020F05020202040302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3</a:t>
            </a:r>
            <a:r>
              <a:rPr lang="el-GR" sz="2000" b="1" dirty="0">
                <a:solidFill>
                  <a:srgbClr val="002060"/>
                </a:solidFill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)</a:t>
            </a:r>
            <a:r>
              <a:rPr lang="el-GR" sz="2000" dirty="0">
                <a:solidFill>
                  <a:srgbClr val="002060"/>
                </a:solidFill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 Προώθηση της αρχής της αειφορίας και του μοντέλου κυκλικής οικονομίας </a:t>
            </a:r>
            <a:endParaRPr lang="el-GR" sz="2000" dirty="0">
              <a:solidFill>
                <a:srgbClr val="002060"/>
              </a:solidFill>
              <a:effectLst/>
              <a:latin typeface="Calibri" panose="020F0502020204030204" charset="0"/>
              <a:ea typeface="Calibri" panose="020F05020202040302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el-GR" sz="2000" b="1" dirty="0">
                <a:solidFill>
                  <a:srgbClr val="002060"/>
                </a:solidFill>
                <a:latin typeface="Calibri" panose="020F05020202040302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4</a:t>
            </a:r>
            <a:r>
              <a:rPr lang="el-GR" sz="2000" b="1" dirty="0">
                <a:solidFill>
                  <a:srgbClr val="002060"/>
                </a:solidFill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) </a:t>
            </a:r>
            <a:r>
              <a:rPr lang="el-GR" sz="2000" dirty="0">
                <a:solidFill>
                  <a:srgbClr val="002060"/>
                </a:solidFill>
                <a:latin typeface="Calibri" panose="020F05020202040302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Ανάληψη κ</a:t>
            </a:r>
            <a:r>
              <a:rPr lang="el-GR" sz="2000" dirty="0">
                <a:solidFill>
                  <a:srgbClr val="002060"/>
                </a:solidFill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αινοτόμων δράσεων για την ανάδειξη της σημασίας των δημοκρατικών θεσμών &amp; των δημοκρατικών αξιών</a:t>
            </a:r>
            <a:endParaRPr lang="en-US" sz="2000" dirty="0">
              <a:solidFill>
                <a:srgbClr val="002060"/>
              </a:solidFill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638" y="3134505"/>
            <a:ext cx="2402032" cy="224961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4FA7550-01A2-4101-A7C4-0001C7E5A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365" y="1473876"/>
            <a:ext cx="3310305" cy="49981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ΔΙΑΧΥΣΗ &amp; MENTORING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1600" b="1">
                <a:latin typeface="Comic Sans MS" panose="030F0702030302020204" charset="0"/>
                <a:cs typeface="Comic Sans MS" panose="030F0702030302020204" charset="0"/>
              </a:rPr>
              <a:t>Dissemination &amp; Peer Mentoring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Διάχυση εμπειριών 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Ανταλλαγή καλών πρακτικών 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Συνεργασία εκπαιδευτικών 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Διαθεματικές προσεγγίσεις 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Ευρωπαϊκή διάσταση στην εκπαίδευση</a:t>
            </a:r>
          </a:p>
        </p:txBody>
      </p:sp>
      <p:pic>
        <p:nvPicPr>
          <p:cNvPr id="4" name="Picture 3" descr="ΕΥΡΩΠΑΙΚΕΣ ΣΥΝΕΡΓΑΣΙΕΣ ΓΙΑΝΝΟ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580" y="3248025"/>
            <a:ext cx="4448963" cy="277241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ΕΥΧΑΡΙΣΤΙΕΣ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en-US" sz="20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20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20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l-GR" altLang="en-US" sz="2000">
                <a:latin typeface="Comic Sans MS" panose="030F0702030302020204" charset="0"/>
                <a:cs typeface="Comic Sans MS" panose="030F0702030302020204" charset="0"/>
              </a:rPr>
              <a:t>                                                        </a:t>
            </a:r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Thank you!</a:t>
            </a:r>
          </a:p>
          <a:p>
            <a:pPr marL="0" indent="0">
              <a:buNone/>
            </a:pPr>
            <a:endParaRPr lang="en-US" altLang="en-US" sz="160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lang="en-US" altLang="en-US" sz="200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Erasmus+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ΔΔΕ Πειραιά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Kassai Úti School – Szolnok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“Education builds bridges between people and cultures.”</a:t>
            </a:r>
          </a:p>
          <a:p>
            <a:r>
              <a:rPr lang="en-US" altLang="en-US" sz="1600">
                <a:latin typeface="Comic Sans MS" panose="030F0702030302020204" charset="0"/>
                <a:cs typeface="Comic Sans MS" panose="030F0702030302020204" charset="0"/>
              </a:rPr>
              <a:t>(λογότυπο Erasmus + σημαία ΕΕ)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309" y="1196372"/>
            <a:ext cx="3310305" cy="322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482" y="1829333"/>
            <a:ext cx="2402465" cy="22498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l-GR" sz="20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l-GR" sz="20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ΔΙΑΠΙΣΤΕΥΜΕΝΗ ΕΘΝΙΚΗ ΚΟΙΝΟΠΡΑΞΙΑ</a:t>
            </a:r>
            <a:r>
              <a:rPr lang="en-US" sz="20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ERASMUS+ 2025-1-EL01-KA121-SCH-00344561</a:t>
            </a:r>
            <a:br>
              <a:rPr lang="en-US" sz="20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4900930" cy="4526280"/>
          </a:xfrm>
        </p:spPr>
        <p:txBody>
          <a:bodyPr/>
          <a:lstStyle/>
          <a:p>
            <a:r>
              <a:rPr lang="el-GR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Η σύμπραξη προβλέπει τη συμμετοχή και τη συγχρηματοδοτούμενη </a:t>
            </a:r>
            <a:r>
              <a:rPr lang="el-GR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μετακίνηση ανά σχολική μονάδα/μέλος της Κοινοπραξίας ενός/μίας μόνιμου/ης εκπαιδευτικού, οργανικά ανήκοντος/</a:t>
            </a:r>
            <a:r>
              <a:rPr lang="el-GR" sz="2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ουσας</a:t>
            </a:r>
            <a:r>
              <a:rPr lang="el-GR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στη σχολική μονάδα </a:t>
            </a:r>
            <a:r>
              <a:rPr lang="el-GR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προκειμένου να παρακολουθήσει </a:t>
            </a:r>
            <a:r>
              <a:rPr lang="el-GR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δομημένα σεμινάρια (20)</a:t>
            </a:r>
            <a:r>
              <a:rPr lang="el-GR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ή συναδέλφους εν ώρα εργασίας σε ευρωπαϊκά σχολεία </a:t>
            </a:r>
            <a:r>
              <a:rPr lang="el-GR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(job </a:t>
            </a:r>
            <a:r>
              <a:rPr lang="el-GR" sz="2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shadowing</a:t>
            </a:r>
            <a:r>
              <a:rPr lang="el-GR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 (21)</a:t>
            </a:r>
            <a:endParaRPr lang="el-GR" sz="2000" b="1" kern="100" dirty="0">
              <a:solidFill>
                <a:srgbClr val="002060"/>
              </a:solidFill>
              <a:effectLst/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</a:endParaRPr>
          </a:p>
          <a:p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699" y="3041051"/>
            <a:ext cx="2402465" cy="224983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0B82C91-C327-47F6-9FD8-A66D7E91C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778" y="1483113"/>
            <a:ext cx="3310305" cy="4998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l-GR" sz="20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l-GR" sz="20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ΔΙΑΠΙΣΤΕΥΜΕΝΗ ΕΘΝΙΚΗ ΚΟΙΝΟΠΡΑΞΙΑ </a:t>
            </a:r>
            <a:r>
              <a:rPr lang="en-US" sz="20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ERASMUS+ 2025-1-EL01-KA121-SCH-00344561</a:t>
            </a:r>
            <a:br>
              <a:rPr lang="en-US" sz="2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l-GR" sz="2000" b="1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ΑΝΑΜΕΝΟΜΕΝΑ ΑΠΟΤΕΛΕΣΜΑΤΑ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l">
              <a:buAutoNum type="arabicPeriod"/>
            </a:pPr>
            <a:r>
              <a:rPr lang="el-GR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Εξοικείωση με καινοτόμες διδακτικές πρακτικές &amp; δράσεις </a:t>
            </a:r>
            <a:endParaRPr lang="el-GR" sz="20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buAutoNum type="arabicPeriod"/>
            </a:pPr>
            <a:r>
              <a:rPr lang="el-GR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Βελτίωση ψηφιακών δεξιοτήτων </a:t>
            </a:r>
            <a:endParaRPr lang="el-GR" sz="20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buAutoNum type="arabicPeriod"/>
            </a:pPr>
            <a:r>
              <a:rPr lang="el-GR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Σχεδιασμός διδακτικών προσεγγίσεων για την καλλιέργεια ανθρωπιστικών &amp; κοινωνικών αξιών &amp; των δεξιοτήτων του 21ου αιώνα/ήπιων δεξιοτήτων των μαθητών/-τριών</a:t>
            </a:r>
            <a:endParaRPr lang="el-GR" sz="20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buAutoNum type="arabicPeriod"/>
            </a:pPr>
            <a:r>
              <a:rPr lang="el-GR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Ανάπτυξη δεξιοτήτων του 21ου αιώνα των εκπαιδευτικών </a:t>
            </a:r>
            <a:endParaRPr lang="el-GR" sz="20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buAutoNum type="arabicPeriod"/>
            </a:pPr>
            <a:r>
              <a:rPr lang="el-GR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Σύγκριση εκπαιδευτικών συστημάτων </a:t>
            </a:r>
            <a:endParaRPr lang="el-GR" sz="20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buAutoNum type="arabicPeriod"/>
            </a:pPr>
            <a:r>
              <a:rPr lang="el-GR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Καλλιέργεια κουλτούρας συνεργασίας &amp; μάθησης μέσα  στο σχολείο </a:t>
            </a:r>
            <a:endParaRPr lang="el-GR" sz="20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buAutoNum type="arabicPeriod"/>
            </a:pPr>
            <a:r>
              <a:rPr lang="el-GR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Δικτύωση των σχολείων </a:t>
            </a:r>
            <a:endParaRPr lang="el-GR" sz="20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l">
              <a:buAutoNum type="arabicPeriod"/>
            </a:pPr>
            <a:r>
              <a:rPr lang="el-GR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Ενσωμάτωση προτεραιοτήτων της ΕΕ για την εκπαίδευση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051" y="3420643"/>
            <a:ext cx="2402465" cy="224983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9AE247E-4698-40BF-97D7-CF89D327A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256" y="2600713"/>
            <a:ext cx="3310305" cy="49981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2800">
                <a:latin typeface="Comic Sans MS" panose="030F0702030302020204" charset="0"/>
                <a:cs typeface="Comic Sans MS" panose="030F0702030302020204" charset="0"/>
              </a:rPr>
              <a:t>    </a:t>
            </a:r>
            <a:r>
              <a:rPr lang="en-US" altLang="en-US" sz="2800">
                <a:latin typeface="Comic Sans MS" panose="030F0702030302020204" charset="0"/>
                <a:cs typeface="Comic Sans MS" panose="030F0702030302020204" charset="0"/>
              </a:rPr>
              <a:t>Η ομάδα κινητικότητας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Νάσι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α Σκιά</a:t>
            </a:r>
          </a:p>
          <a:p>
            <a:pPr marL="0" indent="0">
              <a:buNone/>
            </a:pP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Κα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θηγήτρι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α Αγγλικών</a:t>
            </a:r>
          </a:p>
          <a:p>
            <a:pPr marL="0" indent="0">
              <a:buNone/>
            </a:pP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5ο ΓΕΛ 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Νίκ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αιας</a:t>
            </a:r>
          </a:p>
          <a:p>
            <a:pPr marL="0" indent="0">
              <a:buNone/>
            </a:pP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Γιάννης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Τζώρτζης</a:t>
            </a: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l-GR" altLang="en-US" sz="2000" dirty="0" err="1">
                <a:latin typeface="Comic Sans MS" panose="030F0702030302020204" charset="0"/>
                <a:cs typeface="Comic Sans MS" panose="030F0702030302020204" charset="0"/>
              </a:rPr>
              <a:t>Υποδ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ιευθυντής</a:t>
            </a: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ΕΝΕ</a:t>
            </a:r>
            <a:r>
              <a:rPr lang="el-GR" altLang="en-US" sz="2000" dirty="0">
                <a:latin typeface="Comic Sans MS" panose="030F0702030302020204" charset="0"/>
                <a:cs typeface="Comic Sans MS" panose="030F0702030302020204" charset="0"/>
              </a:rPr>
              <a:t>Ε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ΓΥΛ 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Δρ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απετσώνας</a:t>
            </a:r>
          </a:p>
          <a:p>
            <a:pPr marL="0" indent="0">
              <a:buNone/>
            </a:pP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Στ</a:t>
            </a: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αυρούλα Γιδά</a:t>
            </a:r>
          </a:p>
          <a:p>
            <a:pPr marL="0" indent="0">
              <a:buNone/>
            </a:pP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Φιλόλογος</a:t>
            </a: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n-US" altLang="en-US" sz="2000" dirty="0">
                <a:latin typeface="Comic Sans MS" panose="030F0702030302020204" charset="0"/>
                <a:cs typeface="Comic Sans MS" panose="030F0702030302020204" charset="0"/>
              </a:rPr>
              <a:t>ΓΕΛ Σπ</a:t>
            </a:r>
            <a:r>
              <a:rPr lang="en-US" altLang="en-US" sz="2000" dirty="0" err="1">
                <a:latin typeface="Comic Sans MS" panose="030F0702030302020204" charset="0"/>
                <a:cs typeface="Comic Sans MS" panose="030F0702030302020204" charset="0"/>
              </a:rPr>
              <a:t>ετσών</a:t>
            </a:r>
            <a:endParaRPr lang="en-US" altLang="en-US" sz="20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Picture 3" descr="Η ΟΜΑΔΑ ΜΑ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840" y="1174750"/>
            <a:ext cx="7028860" cy="38498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775335"/>
          </a:xfrm>
        </p:spPr>
        <p:txBody>
          <a:bodyPr/>
          <a:lstStyle/>
          <a:p>
            <a:r>
              <a:rPr lang="el-GR" altLang="en-US" sz="2800" b="1">
                <a:latin typeface="Comic Sans MS" panose="030F0702030302020204" charset="0"/>
                <a:cs typeface="Comic Sans MS" panose="030F0702030302020204" charset="0"/>
              </a:rPr>
              <a:t>  </a:t>
            </a:r>
            <a:r>
              <a:rPr lang="en-US" altLang="el-GR" sz="2800" b="1">
                <a:latin typeface="Comic Sans MS" panose="030F0702030302020204" charset="0"/>
                <a:cs typeface="Comic Sans MS" panose="030F0702030302020204" charset="0"/>
              </a:rPr>
              <a:t>               </a:t>
            </a:r>
            <a:br>
              <a:rPr lang="en-US" altLang="el-GR" sz="2800" b="1">
                <a:latin typeface="Comic Sans MS" panose="030F0702030302020204" charset="0"/>
                <a:cs typeface="Comic Sans MS" panose="030F0702030302020204" charset="0"/>
              </a:rPr>
            </a:br>
            <a:r>
              <a:rPr lang="en-US" altLang="el-GR" sz="2800" b="1">
                <a:latin typeface="Comic Sans MS" panose="030F0702030302020204" charset="0"/>
                <a:cs typeface="Comic Sans MS" panose="030F0702030302020204" charset="0"/>
              </a:rPr>
              <a:t>                 </a:t>
            </a:r>
            <a:r>
              <a:rPr lang="en-US" altLang="en-US" sz="2800" b="1">
                <a:latin typeface="Comic Sans MS" panose="030F0702030302020204" charset="0"/>
                <a:cs typeface="Comic Sans MS" panose="030F0702030302020204" charset="0"/>
              </a:rPr>
              <a:t>ΤΟ ΣΧΟΛΕΙΟ ΥΠΟΔΟΧΗΣ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955"/>
            <a:ext cx="10972800" cy="4708525"/>
          </a:xfrm>
        </p:spPr>
        <p:txBody>
          <a:bodyPr/>
          <a:lstStyle/>
          <a:p>
            <a:endParaRPr lang="en-US" altLang="en-US" sz="2000" b="1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2000" b="1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en-US" sz="2000" b="1">
                <a:latin typeface="Comic Sans MS" panose="030F0702030302020204" charset="0"/>
                <a:cs typeface="Comic Sans MS" panose="030F0702030302020204" charset="0"/>
              </a:rPr>
              <a:t>Kassai Úti Magyar–Angol Két Tanítási Nyelvű Általános Iskola</a:t>
            </a:r>
          </a:p>
          <a:p>
            <a:pPr marL="0" indent="0">
              <a:buNone/>
            </a:pPr>
            <a:r>
              <a:rPr lang="el-GR" altLang="en-US" sz="2000" b="1">
                <a:latin typeface="Comic Sans MS" panose="030F0702030302020204" charset="0"/>
                <a:cs typeface="Comic Sans MS" panose="030F0702030302020204" charset="0"/>
              </a:rPr>
              <a:t>  </a:t>
            </a:r>
            <a:r>
              <a:rPr lang="en-US" altLang="en-US" sz="2000" b="1">
                <a:latin typeface="Comic Sans MS" panose="030F0702030302020204" charset="0"/>
                <a:cs typeface="Comic Sans MS" panose="030F0702030302020204" charset="0"/>
              </a:rPr>
              <a:t>Szolnok, Hungary</a:t>
            </a:r>
          </a:p>
          <a:p>
            <a:pPr marL="0" indent="0">
              <a:buNone/>
            </a:pPr>
            <a:endParaRPr lang="en-US" altLang="en-US" sz="2400" b="1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en-US" sz="2000">
                <a:latin typeface="Comic Sans MS" panose="030F0702030302020204" charset="0"/>
                <a:cs typeface="Comic Sans MS" panose="030F0702030302020204" charset="0"/>
              </a:rPr>
              <a:t>Δίγλωσσο σχολείο </a:t>
            </a:r>
          </a:p>
          <a:p>
            <a:r>
              <a:rPr lang="en-US" altLang="en-US" sz="2000">
                <a:latin typeface="Comic Sans MS" panose="030F0702030302020204" charset="0"/>
                <a:cs typeface="Comic Sans MS" panose="030F0702030302020204" charset="0"/>
              </a:rPr>
              <a:t>Διδασκαλία στα Αγγλικά &amp; Ουγγρικά </a:t>
            </a:r>
          </a:p>
          <a:p>
            <a:r>
              <a:rPr lang="en-US" altLang="en-US" sz="2000">
                <a:latin typeface="Comic Sans MS" panose="030F0702030302020204" charset="0"/>
                <a:cs typeface="Comic Sans MS" panose="030F0702030302020204" charset="0"/>
              </a:rPr>
              <a:t>Ευρωπαϊκός προσανατολισμός </a:t>
            </a:r>
          </a:p>
          <a:p>
            <a:r>
              <a:rPr lang="en-US" altLang="en-US" sz="2000">
                <a:latin typeface="Comic Sans MS" panose="030F0702030302020204" charset="0"/>
                <a:cs typeface="Comic Sans MS" panose="030F0702030302020204" charset="0"/>
              </a:rPr>
              <a:t>Ψηφιακά εργαλεία </a:t>
            </a:r>
          </a:p>
          <a:p>
            <a:r>
              <a:rPr lang="en-US" altLang="en-US" sz="2000">
                <a:latin typeface="Comic Sans MS" panose="030F0702030302020204" charset="0"/>
                <a:cs typeface="Comic Sans MS" panose="030F0702030302020204" charset="0"/>
              </a:rPr>
              <a:t>Διαθεματικές δράσεις</a:t>
            </a:r>
          </a:p>
        </p:txBody>
      </p:sp>
      <p:pic>
        <p:nvPicPr>
          <p:cNvPr id="4" name="Picture 3" descr="ΣΧΟΛΕΙ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385" y="3074035"/>
            <a:ext cx="4399280" cy="24555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en-US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Kassai</a:t>
            </a:r>
            <a:r>
              <a:rPr lang="en-US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Úti</a:t>
            </a:r>
            <a:r>
              <a:rPr lang="en-US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Magyar–</a:t>
            </a:r>
            <a:r>
              <a:rPr lang="en-US" alt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Angol</a:t>
            </a:r>
            <a:r>
              <a:rPr lang="en-US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Két</a:t>
            </a:r>
            <a:r>
              <a:rPr lang="en-US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Tanítási</a:t>
            </a:r>
            <a:r>
              <a:rPr lang="en-US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Nyelvű</a:t>
            </a:r>
            <a:r>
              <a:rPr lang="en-US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Általános</a:t>
            </a:r>
            <a:r>
              <a:rPr lang="en-US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Iskola</a:t>
            </a:r>
            <a:br>
              <a:rPr lang="en-US" altLang="en-US" sz="24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l-GR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Szolnok, Hungary</a:t>
            </a:r>
            <a:br>
              <a:rPr lang="en-US" altLang="en-US" sz="2400" dirty="0">
                <a:latin typeface="Times New Roman" panose="02020603050405020304" charset="0"/>
                <a:cs typeface="Times New Roman" panose="02020603050405020304" charset="0"/>
              </a:rPr>
            </a:b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 descr="ΣΧ. ΦΩΤΟ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8090" y="1600200"/>
            <a:ext cx="5867400" cy="4526280"/>
          </a:xfrm>
          <a:prstGeom prst="rect">
            <a:avLst/>
          </a:prstGeom>
        </p:spPr>
      </p:pic>
      <p:pic>
        <p:nvPicPr>
          <p:cNvPr id="5" name="Picture 4" descr="ΑΡΚΟΥΔΙΤΣ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95" y="2304415"/>
            <a:ext cx="2761615" cy="31178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range Waves">
  <a:themeElements>
    <a:clrScheme name="Orang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C73109"/>
      </a:accent1>
      <a:accent2>
        <a:srgbClr val="FF5050"/>
      </a:accent2>
      <a:accent3>
        <a:srgbClr val="FFFFFF"/>
      </a:accent3>
      <a:accent4>
        <a:srgbClr val="000000"/>
      </a:accent4>
      <a:accent5>
        <a:srgbClr val="E0ADAA"/>
      </a:accent5>
      <a:accent6>
        <a:srgbClr val="E74848"/>
      </a:accent6>
      <a:hlink>
        <a:srgbClr val="4D4D4D"/>
      </a:hlink>
      <a:folHlink>
        <a:srgbClr val="777777"/>
      </a:folHlink>
    </a:clrScheme>
    <a:fontScheme name="Orang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Orang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73109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E0ADAA"/>
        </a:accent5>
        <a:accent6>
          <a:srgbClr val="E74848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2024</Words>
  <Application>Microsoft Office PowerPoint</Application>
  <PresentationFormat>Ευρεία οθόνη</PresentationFormat>
  <Paragraphs>415</Paragraphs>
  <Slides>41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41</vt:i4>
      </vt:variant>
    </vt:vector>
  </HeadingPairs>
  <TitlesOfParts>
    <vt:vector size="46" baseType="lpstr">
      <vt:lpstr>Arial</vt:lpstr>
      <vt:lpstr>Calibri</vt:lpstr>
      <vt:lpstr>Comic Sans MS</vt:lpstr>
      <vt:lpstr>Times New Roman</vt:lpstr>
      <vt:lpstr>Orange Waves</vt:lpstr>
      <vt:lpstr>Παρουσίαση του PowerPoint</vt:lpstr>
      <vt:lpstr> ΕΞΩΣΤΡΕΦΕΙΑ ΣΧΟΛΙΚΩΝ ΜΟΝΑΔΩΝ ΚΑΙ ΑΝΑΠΤΥΞΗ ΟΛΙΣΤΙΚΗΣ ΣΧΟΛΙΚΗΣ ΚΟΥΛΤΟΥΡΑΣ  ΣΤΟ ΠΛΑΙΣΙΟ ΤΩΝ ΠΡΟΓΡΑΜΜΑΤΩΝ ERASMUS+ ΔΙΕΥΘΥΝΣΗ ΔΕΥΤΕΡΟΒΑΘΜΙΑΣ ΕΚΠΑΙΔΕΥΣΗΣ ΠΕΙΡΑΙΑ      </vt:lpstr>
      <vt:lpstr> ΔΙΑΠΙΣΤΕΥΜΕΝΗ ΕΘΝΙΚΗ ΚΟΙΝΟΠΡΑΞΙΑ ERASMUS+ 2025-1-EL01-KA121-SCH-00344561   ΣΥΝΘΕΣΗ ΚΟΙΝΟΠΡΑΞΙΑΣ    </vt:lpstr>
      <vt:lpstr> ΔΙΑΠΙΣΤΕΥΜΕΝΗ ΕΘΝΙΚΗ ΚΟΙΝΟΠΡΑΞΙΑ ERASMUS+ 2025-1-EL01-KA121-SCH-00344561  ΣΤΟΧΟΙ</vt:lpstr>
      <vt:lpstr> ΔΙΑΠΙΣΤΕΥΜΕΝΗ ΕΘΝΙΚΗ ΚΟΙΝΟΠΡΑΞΙΑ ERASMUS+ 2025-1-EL01-KA121-SCH-00344561 </vt:lpstr>
      <vt:lpstr> ΔΙΑΠΙΣΤΕΥΜΕΝΗ ΕΘΝΙΚΗ ΚΟΙΝΟΠΡΑΞΙΑ ERASMUS+ 2025-1-EL01-KA121-SCH-00344561 ΑΝΑΜΕΝΟΜΕΝΑ ΑΠΟΤΕΛΕΣΜΑΤΑ</vt:lpstr>
      <vt:lpstr>    Η ομάδα κινητικότητας</vt:lpstr>
      <vt:lpstr>                                   ΤΟ ΣΧΟΛΕΙΟ ΥΠΟΔΟΧΗΣ</vt:lpstr>
      <vt:lpstr>  Kassai Úti Magyar–Angol Két Tanítási Nyelvű Általános Iskola   Szolnok, Hungary </vt:lpstr>
      <vt:lpstr> Ημέρα 1η Υποδοχή – Παρουσιάσεις </vt:lpstr>
      <vt:lpstr>     Πρώτη γνωριμία με το σχολείο και το μαθησιακό περιβάλλον</vt:lpstr>
      <vt:lpstr>Παρουσίαση της Κοινοπραξίας Erasmus της ΔΔΕ Πειραιά και των σχολείων</vt:lpstr>
      <vt:lpstr>Παρουσίαση του PowerPoint</vt:lpstr>
      <vt:lpstr>   Πρώτη γνωριμία με το σχολείο και το μαθησιακό περιβάλλον</vt:lpstr>
      <vt:lpstr>   Ημέρα 2η             Συνεργατική μάθηση &amp; διαθεματική προσέγγιση</vt:lpstr>
      <vt:lpstr>Συνεργατική και μαθητοκεντρική μάθηση</vt:lpstr>
      <vt:lpstr>ΧΗΜΕΙΑ &amp; FLIPPED CLASSROOM</vt:lpstr>
      <vt:lpstr>  ΜΟΥΣΙΚΗ &amp; ΔΙΑΠΟΛΙΤΙΣΜΙΚΟΤΗΤΑ</vt:lpstr>
      <vt:lpstr>       ΠΕΡΙΒΑΛΛΟΝΤΙΚΕΣ &amp; ΚΟΙΝΩΝΙΚΕΣ ΔΡΑΣΕΙΣ</vt:lpstr>
      <vt:lpstr> ΦΥΣΙΚΗ &amp; ΨΗΦΙΑΚΑ ΕΡΓΑΛΕΙΑ</vt:lpstr>
      <vt:lpstr>                  ΑΝΑΣΤΟΧΑΣΜΟΣ ΗΜΕΡΑΣ 2</vt:lpstr>
      <vt:lpstr>  Ημέρα 3η            Δίγλωσση εκπαίδευση &amp; ενεργή συμμετοχή  </vt:lpstr>
      <vt:lpstr> Biology Lesson “Circulatory System”</vt:lpstr>
      <vt:lpstr>       LET’S COMMUNICATE CLUB</vt:lpstr>
      <vt:lpstr>ΜΑΘΗΜΑΤΑ ΑΓΓΛΙΚΩΝ ΚΑΙ ΓΕΩΓΡΑΦΙΑΣ</vt:lpstr>
      <vt:lpstr>   ΓΕΩΓΡΑΦΙΑ &amp; ΕΝΕΡΓΗ ΜΑΘΗΣΗ</vt:lpstr>
      <vt:lpstr>ΑΝΑΣΤΟΧΑΣΜΟΣ ΗΜΕΡΑΣ 3ης</vt:lpstr>
      <vt:lpstr> Ημέρα 4η       Δημιουργικότητα, gamification &amp; ψηφιακά εργαλεία</vt:lpstr>
      <vt:lpstr>Gamification workshop – Let’s Communicate”</vt:lpstr>
      <vt:lpstr>MOTIMORE PLATFORM</vt:lpstr>
      <vt:lpstr>ΜΙΑ ΣΥΓΚΙΝΗΤΙΚΗ ΣΤΙΓΜΗ</vt:lpstr>
      <vt:lpstr>NATIVE SPEAKER ENGLISH LESSON</vt:lpstr>
      <vt:lpstr>CIVILIZATION LESSON</vt:lpstr>
      <vt:lpstr> ΠΟΛΙΤΙΣΤΙΚΗ ΔΙΑΣΤΑΣΗ</vt:lpstr>
      <vt:lpstr>  ΑΝΑΣΤΟΧΑΣΜΟΣ ΗΜΕΡΑΣ 4ης</vt:lpstr>
      <vt:lpstr> ΗΜΕΡΑ 5η</vt:lpstr>
      <vt:lpstr>ΠΟΛΙΤΙΣΤΙΚΗ ΓΕΦΥΡΑ ΕΛΛΑΔΑΣ – ΟΥΓΓΑΡΙΑΣ</vt:lpstr>
      <vt:lpstr>ΑΠΟΧΑΙΡΕΤΙΣΜΟΣ</vt:lpstr>
      <vt:lpstr>ΤΙ ΑΠΟΚΟΜΙΣΑΜΕ</vt:lpstr>
      <vt:lpstr>ΔΙΑΧΥΣΗ &amp; MENTORING</vt:lpstr>
      <vt:lpstr>ΕΥΧΑΡΙΣΤΙΕΣ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JONNY</cp:lastModifiedBy>
  <cp:revision>78</cp:revision>
  <dcterms:created xsi:type="dcterms:W3CDTF">2025-07-23T00:59:00Z</dcterms:created>
  <dcterms:modified xsi:type="dcterms:W3CDTF">2026-06-03T18:06:09Z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45EC7CC550384640BF35CCB22CE0C055_11</vt:lpwstr>
  </property>
  <property fmtid="{D5CDD505-2E9C-101B-9397-08002B2CF9AE}" pid="3" name="KSOProductBuildVer">
    <vt:lpwstr>1033-12.2.0.22549</vt:lpwstr>
  </property>
</Properties>
</file>